
<file path=[Content_Types].xml><?xml version="1.0" encoding="utf-8"?>
<Types xmlns="http://schemas.openxmlformats.org/package/2006/content-types">
  <Default Extension="png" ContentType="image/png"/>
  <Default Extension="gif" ContentType="image/gif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notesMasterIdLst>
    <p:notesMasterId r:id="rId20"/>
  </p:notesMasterIdLst>
  <p:handoutMasterIdLst>
    <p:handoutMasterId r:id="rId21"/>
  </p:handoutMasterIdLst>
  <p:sldIdLst>
    <p:sldId id="724" r:id="rId4"/>
    <p:sldId id="742" r:id="rId5"/>
    <p:sldId id="785" r:id="rId6"/>
    <p:sldId id="752" r:id="rId7"/>
    <p:sldId id="786" r:id="rId8"/>
    <p:sldId id="753" r:id="rId9"/>
    <p:sldId id="762" r:id="rId10"/>
    <p:sldId id="787" r:id="rId11"/>
    <p:sldId id="788" r:id="rId12"/>
    <p:sldId id="791" r:id="rId13"/>
    <p:sldId id="789" r:id="rId14"/>
    <p:sldId id="790" r:id="rId15"/>
    <p:sldId id="763" r:id="rId16"/>
    <p:sldId id="797" r:id="rId17"/>
    <p:sldId id="798" r:id="rId18"/>
    <p:sldId id="746" r:id="rId19"/>
  </p:sldIdLst>
  <p:sldSz cx="9144000" cy="6858000" type="screen4x3"/>
  <p:notesSz cx="6858000" cy="9144000"/>
  <p:defaultTextStyle>
    <a:defPPr>
      <a:defRPr lang="en-GB"/>
    </a:defPPr>
    <a:lvl1pPr marL="0" lvl="0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lvl="1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lvl="2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lvl="3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lvl="4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lvl="5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lvl="6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lvl="7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lvl="8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0000CC"/>
    <a:srgbClr val="FFFFFF"/>
    <a:srgbClr val="0099FF"/>
    <a:srgbClr val="FFFF00"/>
    <a:srgbClr val="FFCC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 horzBarState="maximized">
    <p:restoredLeft sz="9433"/>
    <p:restoredTop sz="94879"/>
  </p:normalViewPr>
  <p:slideViewPr>
    <p:cSldViewPr showGuides="1">
      <p:cViewPr varScale="1">
        <p:scale>
          <a:sx n="114" d="100"/>
          <a:sy n="114" d="100"/>
        </p:scale>
        <p:origin x="1878" y="102"/>
      </p:cViewPr>
      <p:guideLst>
        <p:guide orient="horz" pos="2154"/>
        <p:guide pos="2917"/>
      </p:guideLst>
    </p:cSldViewPr>
  </p:slideViewPr>
  <p:outlineViewPr>
    <p:cViewPr>
      <p:scale>
        <a:sx n="33" d="100"/>
        <a:sy n="33" d="100"/>
      </p:scale>
      <p:origin x="48" y="16536"/>
    </p:cViewPr>
  </p:outlineViewPr>
  <p:notesTextViewPr>
    <p:cViewPr>
      <p:scale>
        <a:sx n="100" d="100"/>
        <a:sy n="100" d="100"/>
      </p:scale>
      <p:origin x="0" y="0"/>
    </p:cViewPr>
  </p:notesTextViewPr>
  <p:sorterViewPr showFormatting="0">
    <p:cViewPr>
      <p:scale>
        <a:sx n="100" d="100"/>
        <a:sy n="100" d="100"/>
      </p:scale>
      <p:origin x="0" y="158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4" Type="http://schemas.openxmlformats.org/officeDocument/2006/relationships/tableStyles" Target="tableStyles.xml"/><Relationship Id="rId23" Type="http://schemas.openxmlformats.org/officeDocument/2006/relationships/viewProps" Target="viewProps.xml"/><Relationship Id="rId22" Type="http://schemas.openxmlformats.org/officeDocument/2006/relationships/presProps" Target="presProps.xml"/><Relationship Id="rId21" Type="http://schemas.openxmlformats.org/officeDocument/2006/relationships/handoutMaster" Target="handoutMasters/handoutMaster1.xml"/><Relationship Id="rId20" Type="http://schemas.openxmlformats.org/officeDocument/2006/relationships/notesMaster" Target="notesMasters/notesMaster1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>
              <a:defRPr sz="1200"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 algn="r">
              <a:defRPr sz="1200"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27AF342F-1C6E-4A71-A503-E0C72DAB60A3}" type="datetimeFigureOut"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>
              <a:defRPr sz="1200"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p>
            <a:pPr lvl="0" algn="r" eaLnBrk="1" hangingPunct="1"/>
            <a:fld id="{9A0DB2DC-4C9A-4742-B13C-FB6460FD3503}" type="slidenum">
              <a:rPr lang="en-US" altLang="zh-CN" sz="1200" dirty="0">
                <a:latin typeface="Calibri" panose="020F0502020204030204" pitchFamily="34" charset="0"/>
              </a:rPr>
            </a:fld>
            <a:endParaRPr lang="en-US" altLang="zh-CN" sz="1200" dirty="0">
              <a:latin typeface="Calibri" panose="020F050202020403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>
              <a:defRPr sz="1200"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 algn="r">
              <a:defRPr sz="1200"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80C1DA5B-01DF-40C3-8064-E664A0309B62}" type="datetimeFigureOut"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to edit Master text styles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Second level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Third level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1371600" marR="0" lvl="3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Fourth level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1828800" marR="0" lvl="4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Fifth level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>
              <a:defRPr sz="1200"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p>
            <a:pPr lvl="0" algn="r" eaLnBrk="1" hangingPunct="1"/>
            <a:fld id="{9A0DB2DC-4C9A-4742-B13C-FB6460FD3503}" type="slidenum">
              <a:rPr lang="en-US" altLang="zh-CN" sz="1200" dirty="0">
                <a:latin typeface="Calibri" panose="020F0502020204030204" pitchFamily="34" charset="0"/>
              </a:rPr>
            </a:fld>
            <a:endParaRPr lang="en-US" altLang="zh-CN" sz="1200" dirty="0">
              <a:latin typeface="Calibri" panose="020F050202020403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9" name="Rectangle 2"/>
          <p:cNvSpPr>
            <a:spLocks noGrp="1" noChangeArrowheads="1"/>
          </p:cNvSpPr>
          <p:nvPr>
            <p:ph type="ftr" sz="quarter" idx="3"/>
          </p:nvPr>
        </p:nvSpPr>
        <p:spPr>
          <a:xfrm>
            <a:off x="3657600" y="645795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>
                <a:cs typeface="+mn-cs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Rectangle 3"/>
          <p:cNvSpPr>
            <a:spLocks noGrp="1" noChangeArrowheads="1"/>
          </p:cNvSpPr>
          <p:nvPr>
            <p:ph type="sldNum" sz="quarter" idx="4"/>
          </p:nvPr>
        </p:nvSpPr>
        <p:spPr>
          <a:xfrm>
            <a:off x="4418013" y="6659563"/>
            <a:ext cx="307975" cy="19843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p>
            <a:pPr lvl="0" eaLnBrk="1" hangingPunct="1"/>
            <a:fld id="{9A0DB2DC-4C9A-4742-B13C-FB6460FD3503}" type="slidenum">
              <a:rPr lang="en-US" altLang="zh-CN" dirty="0"/>
            </a:fld>
            <a:endParaRPr lang="en-US" altLang="zh-CN" dirty="0"/>
          </a:p>
        </p:txBody>
      </p:sp>
      <p:sp>
        <p:nvSpPr>
          <p:cNvPr id="11" name="Rectangle 6"/>
          <p:cNvSpPr>
            <a:spLocks noGrp="1" noChangeArrowheads="1"/>
          </p:cNvSpPr>
          <p:nvPr>
            <p:ph type="dt" sz="half" idx="2"/>
          </p:nvPr>
        </p:nvSpPr>
        <p:spPr>
          <a:xfrm>
            <a:off x="1339850" y="6381750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>
                <a:cs typeface="+mn-cs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296400" cy="6096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400" y="838200"/>
            <a:ext cx="8839200" cy="51816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9" name="Rectangle 2"/>
          <p:cNvSpPr>
            <a:spLocks noGrp="1" noChangeArrowheads="1"/>
          </p:cNvSpPr>
          <p:nvPr>
            <p:ph type="ftr" sz="quarter" idx="3"/>
          </p:nvPr>
        </p:nvSpPr>
        <p:spPr>
          <a:xfrm>
            <a:off x="3657600" y="645795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>
                <a:cs typeface="+mn-cs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Rectangle 3"/>
          <p:cNvSpPr>
            <a:spLocks noGrp="1" noChangeArrowheads="1"/>
          </p:cNvSpPr>
          <p:nvPr>
            <p:ph type="sldNum" sz="quarter" idx="4"/>
          </p:nvPr>
        </p:nvSpPr>
        <p:spPr>
          <a:xfrm>
            <a:off x="4418013" y="6659563"/>
            <a:ext cx="307975" cy="19843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p>
            <a:pPr lvl="0" eaLnBrk="1" hangingPunct="1"/>
            <a:fld id="{9A0DB2DC-4C9A-4742-B13C-FB6460FD3503}" type="slidenum">
              <a:rPr lang="en-US" altLang="zh-CN" dirty="0"/>
            </a:fld>
            <a:endParaRPr lang="en-US" altLang="zh-CN" dirty="0"/>
          </a:p>
        </p:txBody>
      </p:sp>
      <p:sp>
        <p:nvSpPr>
          <p:cNvPr id="11" name="Rectangle 6"/>
          <p:cNvSpPr>
            <a:spLocks noGrp="1" noChangeArrowheads="1"/>
          </p:cNvSpPr>
          <p:nvPr>
            <p:ph type="dt" sz="half" idx="2"/>
          </p:nvPr>
        </p:nvSpPr>
        <p:spPr>
          <a:xfrm>
            <a:off x="1339850" y="6381750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>
                <a:cs typeface="+mn-cs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972300" y="0"/>
            <a:ext cx="2324100" cy="6019800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0" y="0"/>
            <a:ext cx="6819900" cy="60198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9" name="Rectangle 2"/>
          <p:cNvSpPr>
            <a:spLocks noGrp="1" noChangeArrowheads="1"/>
          </p:cNvSpPr>
          <p:nvPr>
            <p:ph type="ftr" sz="quarter" idx="3"/>
          </p:nvPr>
        </p:nvSpPr>
        <p:spPr>
          <a:xfrm>
            <a:off x="3657600" y="645795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>
                <a:cs typeface="+mn-cs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Rectangle 3"/>
          <p:cNvSpPr>
            <a:spLocks noGrp="1" noChangeArrowheads="1"/>
          </p:cNvSpPr>
          <p:nvPr>
            <p:ph type="sldNum" sz="quarter" idx="4"/>
          </p:nvPr>
        </p:nvSpPr>
        <p:spPr>
          <a:xfrm>
            <a:off x="4418013" y="6659563"/>
            <a:ext cx="307975" cy="19843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p>
            <a:pPr lvl="0" eaLnBrk="1" hangingPunct="1"/>
            <a:fld id="{9A0DB2DC-4C9A-4742-B13C-FB6460FD3503}" type="slidenum">
              <a:rPr lang="en-US" altLang="zh-CN" dirty="0"/>
            </a:fld>
            <a:endParaRPr lang="en-US" altLang="zh-CN" dirty="0"/>
          </a:p>
        </p:txBody>
      </p:sp>
      <p:sp>
        <p:nvSpPr>
          <p:cNvPr id="11" name="Rectangle 6"/>
          <p:cNvSpPr>
            <a:spLocks noGrp="1" noChangeArrowheads="1"/>
          </p:cNvSpPr>
          <p:nvPr>
            <p:ph type="dt" sz="half" idx="2"/>
          </p:nvPr>
        </p:nvSpPr>
        <p:spPr>
          <a:xfrm>
            <a:off x="1339850" y="6381750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>
                <a:cs typeface="+mn-cs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8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cs typeface="+mn-cs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29E87829-99E8-4D5F-BD44-06C6476735C7}" type="datetime5"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cs typeface="+mn-cs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p>
            <a:pPr lvl="0" eaLnBrk="1" hangingPunct="1"/>
            <a:fld id="{9A0DB2DC-4C9A-4742-B13C-FB6460FD3503}" type="slidenum">
              <a:rPr lang="en-US" altLang="zh-CN" dirty="0"/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8" name="日期占位符 3"/>
          <p:cNvSpPr>
            <a:spLocks noGrp="1"/>
          </p:cNvSpPr>
          <p:nvPr>
            <p:ph type="dt" sz="half" idx="1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cs typeface="+mn-cs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C8892171-0324-42A4-BC63-955E416580AB}" type="datetime5"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cs typeface="+mn-cs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p>
            <a:pPr lvl="0" eaLnBrk="1" hangingPunct="1"/>
            <a:fld id="{9A0DB2DC-4C9A-4742-B13C-FB6460FD3503}" type="slidenum">
              <a:rPr lang="en-US" altLang="zh-CN" dirty="0"/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8" name="日期占位符 3"/>
          <p:cNvSpPr>
            <a:spLocks noGrp="1"/>
          </p:cNvSpPr>
          <p:nvPr>
            <p:ph type="dt" sz="half" idx="1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cs typeface="+mn-cs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00B2F0DC-CCB3-4AE5-AFD8-891EC2A9FEB0}" type="datetime5"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页脚占位符 4"/>
          <p:cNvSpPr>
            <a:spLocks noGrp="1"/>
          </p:cNvSpPr>
          <p:nvPr>
            <p:ph type="ftr" sz="quarter" idx="1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cs typeface="+mn-cs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灯片编号占位符 5"/>
          <p:cNvSpPr>
            <a:spLocks noGrp="1"/>
          </p:cNvSpPr>
          <p:nvPr>
            <p:ph type="sldNum" sz="quarter" idx="1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p>
            <a:pPr lvl="0" eaLnBrk="1" hangingPunct="1"/>
            <a:fld id="{9A0DB2DC-4C9A-4742-B13C-FB6460FD3503}" type="slidenum">
              <a:rPr lang="en-US" altLang="zh-CN" dirty="0"/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0"/>
          </p:nvPr>
        </p:nvSpPr>
        <p:spPr>
          <a:xfrm>
            <a:off x="4787900" y="6958013"/>
            <a:ext cx="46038" cy="714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cs typeface="+mn-cs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DAE9E77A-DE27-46B5-84DB-1E3E13DF60F4}" type="datetime5"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cs typeface="+mn-cs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p>
            <a:pPr lvl="0" eaLnBrk="1" hangingPunct="1"/>
            <a:fld id="{9A0DB2DC-4C9A-4742-B13C-FB6460FD3503}" type="slidenum">
              <a:rPr lang="en-US" altLang="zh-CN" dirty="0"/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8" name="日期占位符 3"/>
          <p:cNvSpPr>
            <a:spLocks noGrp="1"/>
          </p:cNvSpPr>
          <p:nvPr>
            <p:ph type="dt" sz="half" idx="1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cs typeface="+mn-cs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E7712B44-1AFA-4CF5-A75E-3D9C915C1BB0}" type="datetime5"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cs typeface="+mn-cs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p>
            <a:pPr lvl="0" eaLnBrk="1" hangingPunct="1"/>
            <a:fld id="{9A0DB2DC-4C9A-4742-B13C-FB6460FD3503}" type="slidenum">
              <a:rPr lang="en-US" altLang="zh-CN" dirty="0"/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3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8" name="日期占位符 3"/>
          <p:cNvSpPr>
            <a:spLocks noGrp="1"/>
          </p:cNvSpPr>
          <p:nvPr>
            <p:ph type="dt" sz="half" idx="1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cs typeface="+mn-cs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92E32AD7-C7A8-429B-A0A2-14FEFD5BC878}" type="datetime5"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cs typeface="+mn-cs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p>
            <a:pPr lvl="0" eaLnBrk="1" hangingPunct="1"/>
            <a:fld id="{9A0DB2DC-4C9A-4742-B13C-FB6460FD3503}" type="slidenum">
              <a:rPr lang="en-US" altLang="zh-CN" dirty="0"/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296400" cy="6096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838200"/>
            <a:ext cx="8839200" cy="51816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9" name="Rectangle 2"/>
          <p:cNvSpPr>
            <a:spLocks noGrp="1" noChangeArrowheads="1"/>
          </p:cNvSpPr>
          <p:nvPr>
            <p:ph type="ftr" sz="quarter" idx="3"/>
          </p:nvPr>
        </p:nvSpPr>
        <p:spPr>
          <a:xfrm>
            <a:off x="3657600" y="645795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>
                <a:cs typeface="+mn-cs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Rectangle 3"/>
          <p:cNvSpPr>
            <a:spLocks noGrp="1" noChangeArrowheads="1"/>
          </p:cNvSpPr>
          <p:nvPr>
            <p:ph type="sldNum" sz="quarter" idx="4"/>
          </p:nvPr>
        </p:nvSpPr>
        <p:spPr>
          <a:xfrm>
            <a:off x="4418013" y="6659563"/>
            <a:ext cx="307975" cy="19843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p>
            <a:pPr lvl="0" eaLnBrk="1" hangingPunct="1"/>
            <a:fld id="{9A0DB2DC-4C9A-4742-B13C-FB6460FD3503}" type="slidenum">
              <a:rPr lang="en-US" altLang="zh-CN" dirty="0"/>
            </a:fld>
            <a:endParaRPr lang="en-US" altLang="zh-CN" dirty="0"/>
          </a:p>
        </p:txBody>
      </p:sp>
      <p:sp>
        <p:nvSpPr>
          <p:cNvPr id="11" name="Rectangle 6"/>
          <p:cNvSpPr>
            <a:spLocks noGrp="1" noChangeArrowheads="1"/>
          </p:cNvSpPr>
          <p:nvPr>
            <p:ph type="dt" sz="half" idx="2"/>
          </p:nvPr>
        </p:nvSpPr>
        <p:spPr>
          <a:xfrm>
            <a:off x="1339850" y="6381750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>
                <a:cs typeface="+mn-cs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8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cs typeface="+mn-cs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7B87A294-A1E4-4EB0-9239-BC30AD21D5B8}" type="datetime5"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cs typeface="+mn-cs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p>
            <a:pPr lvl="0" eaLnBrk="1" hangingPunct="1"/>
            <a:fld id="{9A0DB2DC-4C9A-4742-B13C-FB6460FD3503}" type="slidenum">
              <a:rPr lang="en-US" altLang="zh-CN" dirty="0"/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垂直排列标题与文本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cs typeface="+mn-cs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81AA294A-E984-4652-99C3-C8CAFEB5E4C5}" type="datetime5"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cs typeface="+mn-cs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p>
            <a:pPr lvl="0" eaLnBrk="1" hangingPunct="1"/>
            <a:fld id="{9A0DB2DC-4C9A-4742-B13C-FB6460FD3503}" type="slidenum">
              <a:rPr lang="en-US" altLang="zh-CN" dirty="0"/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9" name="Rectangle 2"/>
          <p:cNvSpPr>
            <a:spLocks noGrp="1" noChangeArrowheads="1"/>
          </p:cNvSpPr>
          <p:nvPr>
            <p:ph type="ftr" sz="quarter" idx="3"/>
          </p:nvPr>
        </p:nvSpPr>
        <p:spPr>
          <a:xfrm>
            <a:off x="3657600" y="645795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>
                <a:cs typeface="+mn-cs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Rectangle 3"/>
          <p:cNvSpPr>
            <a:spLocks noGrp="1" noChangeArrowheads="1"/>
          </p:cNvSpPr>
          <p:nvPr>
            <p:ph type="sldNum" sz="quarter" idx="4"/>
          </p:nvPr>
        </p:nvSpPr>
        <p:spPr>
          <a:xfrm>
            <a:off x="4418013" y="6659563"/>
            <a:ext cx="307975" cy="19843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p>
            <a:pPr lvl="0" eaLnBrk="1" hangingPunct="1"/>
            <a:fld id="{9A0DB2DC-4C9A-4742-B13C-FB6460FD3503}" type="slidenum">
              <a:rPr lang="en-US" altLang="zh-CN" dirty="0"/>
            </a:fld>
            <a:endParaRPr lang="en-US" altLang="zh-CN" dirty="0"/>
          </a:p>
        </p:txBody>
      </p:sp>
      <p:sp>
        <p:nvSpPr>
          <p:cNvPr id="11" name="Rectangle 6"/>
          <p:cNvSpPr>
            <a:spLocks noGrp="1" noChangeArrowheads="1"/>
          </p:cNvSpPr>
          <p:nvPr>
            <p:ph type="dt" sz="half" idx="2"/>
          </p:nvPr>
        </p:nvSpPr>
        <p:spPr>
          <a:xfrm>
            <a:off x="1339850" y="6381750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>
                <a:cs typeface="+mn-cs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296400" cy="6096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" y="838200"/>
            <a:ext cx="4343400" cy="51816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838200"/>
            <a:ext cx="4343400" cy="51816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9" name="Rectangle 2"/>
          <p:cNvSpPr>
            <a:spLocks noGrp="1" noChangeArrowheads="1"/>
          </p:cNvSpPr>
          <p:nvPr>
            <p:ph type="ftr" sz="quarter" idx="3"/>
          </p:nvPr>
        </p:nvSpPr>
        <p:spPr>
          <a:xfrm>
            <a:off x="3657600" y="645795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>
                <a:cs typeface="+mn-cs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Rectangle 3"/>
          <p:cNvSpPr>
            <a:spLocks noGrp="1" noChangeArrowheads="1"/>
          </p:cNvSpPr>
          <p:nvPr>
            <p:ph type="sldNum" sz="quarter" idx="4"/>
          </p:nvPr>
        </p:nvSpPr>
        <p:spPr>
          <a:xfrm>
            <a:off x="4418013" y="6659563"/>
            <a:ext cx="307975" cy="19843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p>
            <a:pPr lvl="0" eaLnBrk="1" hangingPunct="1"/>
            <a:fld id="{9A0DB2DC-4C9A-4742-B13C-FB6460FD3503}" type="slidenum">
              <a:rPr lang="en-US" altLang="zh-CN" dirty="0"/>
            </a:fld>
            <a:endParaRPr lang="en-US" altLang="zh-CN" dirty="0"/>
          </a:p>
        </p:txBody>
      </p:sp>
      <p:sp>
        <p:nvSpPr>
          <p:cNvPr id="11" name="Rectangle 6"/>
          <p:cNvSpPr>
            <a:spLocks noGrp="1" noChangeArrowheads="1"/>
          </p:cNvSpPr>
          <p:nvPr>
            <p:ph type="dt" sz="half" idx="12"/>
          </p:nvPr>
        </p:nvSpPr>
        <p:spPr>
          <a:xfrm>
            <a:off x="1339850" y="6381750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>
                <a:cs typeface="+mn-cs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9" name="Rectangle 2"/>
          <p:cNvSpPr>
            <a:spLocks noGrp="1" noChangeArrowheads="1"/>
          </p:cNvSpPr>
          <p:nvPr>
            <p:ph type="ftr" sz="quarter" idx="13"/>
          </p:nvPr>
        </p:nvSpPr>
        <p:spPr>
          <a:xfrm>
            <a:off x="3657600" y="645795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>
                <a:cs typeface="+mn-cs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Rectangle 3"/>
          <p:cNvSpPr>
            <a:spLocks noGrp="1" noChangeArrowheads="1"/>
          </p:cNvSpPr>
          <p:nvPr>
            <p:ph type="sldNum" sz="quarter" idx="14"/>
          </p:nvPr>
        </p:nvSpPr>
        <p:spPr>
          <a:xfrm>
            <a:off x="4418013" y="6659563"/>
            <a:ext cx="307975" cy="19843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p>
            <a:pPr lvl="0" eaLnBrk="1" hangingPunct="1"/>
            <a:fld id="{9A0DB2DC-4C9A-4742-B13C-FB6460FD3503}" type="slidenum">
              <a:rPr lang="en-US" altLang="zh-CN" dirty="0"/>
            </a:fld>
            <a:endParaRPr lang="en-US" altLang="zh-CN" dirty="0"/>
          </a:p>
        </p:txBody>
      </p:sp>
      <p:sp>
        <p:nvSpPr>
          <p:cNvPr id="11" name="Rectangle 6"/>
          <p:cNvSpPr>
            <a:spLocks noGrp="1" noChangeArrowheads="1"/>
          </p:cNvSpPr>
          <p:nvPr>
            <p:ph type="dt" sz="half" idx="12"/>
          </p:nvPr>
        </p:nvSpPr>
        <p:spPr>
          <a:xfrm>
            <a:off x="1339850" y="6381750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>
                <a:cs typeface="+mn-cs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296400" cy="6096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9" name="Rectangle 2"/>
          <p:cNvSpPr>
            <a:spLocks noGrp="1" noChangeArrowheads="1"/>
          </p:cNvSpPr>
          <p:nvPr>
            <p:ph type="ftr" sz="quarter" idx="3"/>
          </p:nvPr>
        </p:nvSpPr>
        <p:spPr>
          <a:xfrm>
            <a:off x="3657600" y="645795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>
                <a:cs typeface="+mn-cs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Rectangle 3"/>
          <p:cNvSpPr>
            <a:spLocks noGrp="1" noChangeArrowheads="1"/>
          </p:cNvSpPr>
          <p:nvPr>
            <p:ph type="sldNum" sz="quarter" idx="4"/>
          </p:nvPr>
        </p:nvSpPr>
        <p:spPr>
          <a:xfrm>
            <a:off x="4418013" y="6659563"/>
            <a:ext cx="307975" cy="19843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p>
            <a:pPr lvl="0" eaLnBrk="1" hangingPunct="1"/>
            <a:fld id="{9A0DB2DC-4C9A-4742-B13C-FB6460FD3503}" type="slidenum">
              <a:rPr lang="en-US" altLang="zh-CN" dirty="0"/>
            </a:fld>
            <a:endParaRPr lang="en-US" altLang="zh-CN" dirty="0"/>
          </a:p>
        </p:txBody>
      </p:sp>
      <p:sp>
        <p:nvSpPr>
          <p:cNvPr id="11" name="Rectangle 6"/>
          <p:cNvSpPr>
            <a:spLocks noGrp="1" noChangeArrowheads="1"/>
          </p:cNvSpPr>
          <p:nvPr>
            <p:ph type="dt" sz="half" idx="2"/>
          </p:nvPr>
        </p:nvSpPr>
        <p:spPr>
          <a:xfrm>
            <a:off x="1339850" y="6381750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>
                <a:cs typeface="+mn-cs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ftr" sz="quarter" idx="3"/>
          </p:nvPr>
        </p:nvSpPr>
        <p:spPr>
          <a:xfrm>
            <a:off x="3657600" y="645795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>
                <a:cs typeface="+mn-cs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Rectangle 3"/>
          <p:cNvSpPr>
            <a:spLocks noGrp="1" noChangeArrowheads="1"/>
          </p:cNvSpPr>
          <p:nvPr>
            <p:ph type="sldNum" sz="quarter" idx="4"/>
          </p:nvPr>
        </p:nvSpPr>
        <p:spPr>
          <a:xfrm>
            <a:off x="4418013" y="6659563"/>
            <a:ext cx="307975" cy="19843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p>
            <a:pPr lvl="0" eaLnBrk="1" hangingPunct="1"/>
            <a:fld id="{9A0DB2DC-4C9A-4742-B13C-FB6460FD3503}" type="slidenum">
              <a:rPr lang="en-US" altLang="zh-CN" dirty="0"/>
            </a:fld>
            <a:endParaRPr lang="en-US" altLang="zh-CN" dirty="0"/>
          </a:p>
        </p:txBody>
      </p:sp>
      <p:sp>
        <p:nvSpPr>
          <p:cNvPr id="11" name="Rectangle 6"/>
          <p:cNvSpPr>
            <a:spLocks noGrp="1" noChangeArrowheads="1"/>
          </p:cNvSpPr>
          <p:nvPr>
            <p:ph type="dt" sz="half" idx="2"/>
          </p:nvPr>
        </p:nvSpPr>
        <p:spPr>
          <a:xfrm>
            <a:off x="1339850" y="6381750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>
                <a:cs typeface="+mn-cs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9" name="Rectangle 2"/>
          <p:cNvSpPr>
            <a:spLocks noGrp="1" noChangeArrowheads="1"/>
          </p:cNvSpPr>
          <p:nvPr>
            <p:ph type="ftr" sz="quarter" idx="3"/>
          </p:nvPr>
        </p:nvSpPr>
        <p:spPr>
          <a:xfrm>
            <a:off x="3657600" y="645795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>
                <a:cs typeface="+mn-cs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Rectangle 3"/>
          <p:cNvSpPr>
            <a:spLocks noGrp="1" noChangeArrowheads="1"/>
          </p:cNvSpPr>
          <p:nvPr>
            <p:ph type="sldNum" sz="quarter" idx="4"/>
          </p:nvPr>
        </p:nvSpPr>
        <p:spPr>
          <a:xfrm>
            <a:off x="4418013" y="6659563"/>
            <a:ext cx="307975" cy="19843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p>
            <a:pPr lvl="0" eaLnBrk="1" hangingPunct="1"/>
            <a:fld id="{9A0DB2DC-4C9A-4742-B13C-FB6460FD3503}" type="slidenum">
              <a:rPr lang="en-US" altLang="zh-CN" dirty="0"/>
            </a:fld>
            <a:endParaRPr lang="en-US" altLang="zh-CN" dirty="0"/>
          </a:p>
        </p:txBody>
      </p:sp>
      <p:sp>
        <p:nvSpPr>
          <p:cNvPr id="11" name="Rectangle 6"/>
          <p:cNvSpPr>
            <a:spLocks noGrp="1" noChangeArrowheads="1"/>
          </p:cNvSpPr>
          <p:nvPr>
            <p:ph type="dt" sz="half" idx="12"/>
          </p:nvPr>
        </p:nvSpPr>
        <p:spPr>
          <a:xfrm>
            <a:off x="1339850" y="6381750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>
                <a:cs typeface="+mn-cs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chemeClr val="folHlink"/>
              </a:buClr>
              <a:buSzTx/>
              <a:buFont typeface="Wingdings" panose="05000000000000000000" pitchFamily="2" charset="2"/>
              <a:buNone/>
              <a:defRPr/>
            </a:pPr>
            <a:endParaRPr kumimoji="0" lang="en-US" sz="3200" b="1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9" name="Rectangle 2"/>
          <p:cNvSpPr>
            <a:spLocks noGrp="1" noChangeArrowheads="1"/>
          </p:cNvSpPr>
          <p:nvPr>
            <p:ph type="ftr" sz="quarter" idx="3"/>
          </p:nvPr>
        </p:nvSpPr>
        <p:spPr>
          <a:xfrm>
            <a:off x="3657600" y="645795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>
                <a:cs typeface="+mn-cs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Rectangle 3"/>
          <p:cNvSpPr>
            <a:spLocks noGrp="1" noChangeArrowheads="1"/>
          </p:cNvSpPr>
          <p:nvPr>
            <p:ph type="sldNum" sz="quarter" idx="4"/>
          </p:nvPr>
        </p:nvSpPr>
        <p:spPr>
          <a:xfrm>
            <a:off x="4418013" y="6659563"/>
            <a:ext cx="307975" cy="19843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p>
            <a:pPr lvl="0" eaLnBrk="1" hangingPunct="1"/>
            <a:fld id="{9A0DB2DC-4C9A-4742-B13C-FB6460FD3503}" type="slidenum">
              <a:rPr lang="en-US" altLang="zh-CN" dirty="0"/>
            </a:fld>
            <a:endParaRPr lang="en-US" altLang="zh-CN" dirty="0"/>
          </a:p>
        </p:txBody>
      </p:sp>
      <p:sp>
        <p:nvSpPr>
          <p:cNvPr id="11" name="Rectangle 6"/>
          <p:cNvSpPr>
            <a:spLocks noGrp="1" noChangeArrowheads="1"/>
          </p:cNvSpPr>
          <p:nvPr>
            <p:ph type="dt" sz="half" idx="12"/>
          </p:nvPr>
        </p:nvSpPr>
        <p:spPr>
          <a:xfrm>
            <a:off x="1339850" y="6381750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>
                <a:cs typeface="+mn-cs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11" Type="http://schemas.openxmlformats.org/officeDocument/2006/relationships/image" Target="../media/image2.png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Date Placeholder 3"/>
          <p:cNvSpPr txBox="1"/>
          <p:nvPr/>
        </p:nvSpPr>
        <p:spPr bwMode="auto">
          <a:xfrm>
            <a:off x="838200" y="6646863"/>
            <a:ext cx="685800" cy="13493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90563060-E6E7-47E3-9800-B349C62D4D07}" type="datetime5">
              <a:rPr kumimoji="0" lang="en-US" altLang="zh-CN" sz="800" b="0" i="0" u="none" strike="noStrike" kern="1200" cap="none" spc="0" normalizeH="0" baseline="0" noProof="0" smtClean="0">
                <a:ln>
                  <a:noFill/>
                </a:ln>
                <a:solidFill>
                  <a:srgbClr val="BFBFBF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800" b="0" i="0" u="none" strike="noStrike" kern="1200" cap="none" spc="0" normalizeH="0" baseline="0" noProof="0">
              <a:ln>
                <a:noFill/>
              </a:ln>
              <a:solidFill>
                <a:srgbClr val="BFBFBF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7" name="Slide Number Placeholder 5"/>
          <p:cNvSpPr txBox="1"/>
          <p:nvPr/>
        </p:nvSpPr>
        <p:spPr bwMode="auto">
          <a:xfrm>
            <a:off x="1524000" y="6646863"/>
            <a:ext cx="381000" cy="13493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p>
            <a:pPr lvl="0" eaLnBrk="1" hangingPunct="1"/>
            <a:fld id="{9A0DB2DC-4C9A-4742-B13C-FB6460FD3503}" type="slidenum">
              <a:rPr lang="en-US" altLang="zh-CN" sz="800" dirty="0">
                <a:solidFill>
                  <a:srgbClr val="BFBFBF"/>
                </a:solidFill>
                <a:latin typeface="Calibri" panose="020F0502020204030204" pitchFamily="34" charset="0"/>
              </a:rPr>
            </a:fld>
            <a:endParaRPr lang="en-US" altLang="zh-CN" sz="800" dirty="0">
              <a:solidFill>
                <a:srgbClr val="BFBFBF"/>
              </a:solidFill>
              <a:latin typeface="Calibri" panose="020F0502020204030204" pitchFamily="34" charset="0"/>
            </a:endParaRPr>
          </a:p>
        </p:txBody>
      </p:sp>
      <p:sp>
        <p:nvSpPr>
          <p:cNvPr id="14" name="Line 5"/>
          <p:cNvSpPr>
            <a:spLocks noChangeShapeType="1"/>
          </p:cNvSpPr>
          <p:nvPr/>
        </p:nvSpPr>
        <p:spPr bwMode="auto">
          <a:xfrm>
            <a:off x="0" y="377825"/>
            <a:ext cx="9144000" cy="0"/>
          </a:xfrm>
          <a:prstGeom prst="line">
            <a:avLst/>
          </a:prstGeom>
          <a:ln w="76200">
            <a:gradFill flip="none" rotWithShape="1">
              <a:gsLst>
                <a:gs pos="0">
                  <a:srgbClr val="03D4A8"/>
                </a:gs>
                <a:gs pos="25000">
                  <a:srgbClr val="21D6E0"/>
                </a:gs>
                <a:gs pos="75000">
                  <a:srgbClr val="0087E6"/>
                </a:gs>
                <a:gs pos="100000">
                  <a:srgbClr val="005CBF"/>
                </a:gs>
              </a:gsLst>
              <a:lin ang="0" scaled="0"/>
              <a:tileRect/>
            </a:gra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031" name="Line 6"/>
          <p:cNvSpPr/>
          <p:nvPr userDrawn="1"/>
        </p:nvSpPr>
        <p:spPr>
          <a:xfrm>
            <a:off x="0" y="6561138"/>
            <a:ext cx="9144000" cy="0"/>
          </a:xfrm>
          <a:prstGeom prst="line">
            <a:avLst/>
          </a:prstGeom>
          <a:ln w="57150" cap="flat" cmpd="sng">
            <a:solidFill>
              <a:srgbClr val="00B0F0"/>
            </a:solidFill>
            <a:prstDash val="solid"/>
            <a:headEnd type="none" w="med" len="med"/>
            <a:tailEnd type="none" w="med" len="med"/>
          </a:ln>
        </p:spPr>
      </p:sp>
      <p:pic>
        <p:nvPicPr>
          <p:cNvPr id="1032" name="Picture 5"/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130175" y="71438"/>
            <a:ext cx="1498600" cy="64293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8" name="页脚占位符 4"/>
          <p:cNvSpPr txBox="1"/>
          <p:nvPr/>
        </p:nvSpPr>
        <p:spPr>
          <a:xfrm>
            <a:off x="306388" y="6564313"/>
            <a:ext cx="3979863" cy="3651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algn="l">
              <a:defRPr sz="1400">
                <a:solidFill>
                  <a:srgbClr val="6666FF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东方地球物理公司综合物化探处</a:t>
            </a:r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9" name="灯片编号占位符 5"/>
          <p:cNvSpPr txBox="1"/>
          <p:nvPr/>
        </p:nvSpPr>
        <p:spPr>
          <a:xfrm>
            <a:off x="7715250" y="6564313"/>
            <a:ext cx="1149350" cy="3651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p>
            <a:pPr lvl="0" algn="r" eaLnBrk="1" hangingPunct="1"/>
            <a:fld id="{9A0DB2DC-4C9A-4742-B13C-FB6460FD3503}" type="slidenum">
              <a:rPr lang="zh-CN" altLang="en-US" sz="1200" b="1" dirty="0">
                <a:solidFill>
                  <a:srgbClr val="DF6C5D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</a:fld>
            <a:endParaRPr lang="zh-CN" altLang="en-US" sz="1200" b="1" dirty="0">
              <a:solidFill>
                <a:srgbClr val="DF6C5D"/>
              </a:solidFill>
              <a:effectLst>
                <a:outerShdw blurRad="38100" dist="38100" dir="2700000">
                  <a:srgbClr val="C0C0C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>
    <p:fade/>
  </p:transition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bg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bg2"/>
          </a:solidFill>
          <a:latin typeface="Calibri" panose="020F0502020204030204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bg2"/>
          </a:solidFill>
          <a:latin typeface="Calibri" panose="020F0502020204030204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bg2"/>
          </a:solidFill>
          <a:latin typeface="Calibri" panose="020F0502020204030204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bg2"/>
          </a:solidFill>
          <a:latin typeface="Calibri" panose="020F0502020204030204" pitchFamily="34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bg2"/>
          </a:solidFill>
          <a:latin typeface="Calibri" panose="020F0502020204030204" pitchFamily="34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bg2"/>
          </a:solidFill>
          <a:latin typeface="Calibri" panose="020F0502020204030204" pitchFamily="34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bg2"/>
          </a:solidFill>
          <a:latin typeface="Calibri" panose="020F0502020204030204" pitchFamily="34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bg2"/>
          </a:solidFill>
          <a:latin typeface="Calibri" panose="020F0502020204030204" pitchFamily="34" charset="0"/>
        </a:defRPr>
      </a:lvl9pPr>
    </p:titleStyle>
    <p:bodyStyle>
      <a:lvl1pPr marL="342900" indent="-342900" algn="l" rtl="0" eaLnBrk="0" fontAlgn="base" hangingPunct="0">
        <a:spcBef>
          <a:spcPts val="400"/>
        </a:spcBef>
        <a:spcAft>
          <a:spcPct val="0"/>
        </a:spcAft>
        <a:buClr>
          <a:schemeClr val="folHlink"/>
        </a:buClr>
        <a:buFont typeface="Wingdings" panose="05000000000000000000" pitchFamily="2" charset="2"/>
        <a:buChar char="•"/>
        <a:defRPr sz="2800" b="1">
          <a:solidFill>
            <a:schemeClr val="tx1"/>
          </a:solidFill>
          <a:latin typeface="+mn-lt"/>
          <a:ea typeface="+mn-ea"/>
          <a:cs typeface="+mn-cs"/>
        </a:defRPr>
      </a:lvl1pPr>
      <a:lvl2pPr marL="228600" indent="-228600" algn="l" rtl="0" eaLnBrk="0" fontAlgn="base" hangingPunct="0">
        <a:spcBef>
          <a:spcPts val="400"/>
        </a:spcBef>
        <a:spcAft>
          <a:spcPct val="0"/>
        </a:spcAft>
        <a:buClr>
          <a:schemeClr val="folHlink"/>
        </a:buClr>
        <a:buFont typeface="Wingdings" panose="05000000000000000000" pitchFamily="2" charset="2"/>
        <a:buChar char="§"/>
        <a:defRPr sz="2400">
          <a:solidFill>
            <a:schemeClr val="tx1"/>
          </a:solidFill>
          <a:latin typeface="+mn-lt"/>
        </a:defRPr>
      </a:lvl2pPr>
      <a:lvl3pPr marL="4572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</a:defRPr>
      </a:lvl3pPr>
      <a:lvl4pPr marL="6858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Font typeface="Wingdings" panose="05000000000000000000" pitchFamily="2" charset="2"/>
        <a:buChar char="§"/>
        <a:defRPr sz="12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Font typeface="Wingdings" panose="05000000000000000000" pitchFamily="2" charset="2"/>
        <a:buChar char="§"/>
        <a:defRPr sz="12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Font typeface="Wingdings" panose="05000000000000000000" pitchFamily="2" charset="2"/>
        <a:buChar char="§"/>
        <a:defRPr sz="12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Font typeface="Wingdings" panose="05000000000000000000" pitchFamily="2" charset="2"/>
        <a:buChar char="§"/>
        <a:defRPr sz="12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Font typeface="Wingdings" panose="05000000000000000000" pitchFamily="2" charset="2"/>
        <a:buChar char="§"/>
        <a:defRPr sz="12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7" name="Line 5"/>
          <p:cNvSpPr>
            <a:spLocks noChangeShapeType="1"/>
          </p:cNvSpPr>
          <p:nvPr/>
        </p:nvSpPr>
        <p:spPr bwMode="auto">
          <a:xfrm>
            <a:off x="0" y="609600"/>
            <a:ext cx="9144000" cy="0"/>
          </a:xfrm>
          <a:prstGeom prst="line">
            <a:avLst/>
          </a:prstGeom>
          <a:ln w="57150">
            <a:gradFill flip="none" rotWithShape="1">
              <a:gsLst>
                <a:gs pos="0">
                  <a:srgbClr val="03D4A8"/>
                </a:gs>
                <a:gs pos="25000">
                  <a:srgbClr val="21D6E0"/>
                </a:gs>
                <a:gs pos="75000">
                  <a:srgbClr val="0087E6"/>
                </a:gs>
                <a:gs pos="100000">
                  <a:srgbClr val="005CBF"/>
                </a:gs>
              </a:gsLst>
              <a:lin ang="0" scaled="0"/>
              <a:tileRect/>
            </a:gra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053" name="Line 6"/>
          <p:cNvSpPr>
            <a:spLocks noChangeShapeType="1"/>
          </p:cNvSpPr>
          <p:nvPr/>
        </p:nvSpPr>
        <p:spPr bwMode="auto">
          <a:xfrm>
            <a:off x="0" y="6561138"/>
            <a:ext cx="9144000" cy="0"/>
          </a:xfrm>
          <a:prstGeom prst="line">
            <a:avLst/>
          </a:prstGeom>
          <a:noFill/>
          <a:ln w="19050">
            <a:solidFill>
              <a:schemeClr val="accent6">
                <a:lumMod val="40000"/>
                <a:lumOff val="60000"/>
              </a:schemeClr>
            </a:solidFill>
            <a:rou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1" name="灯片编号占位符 5"/>
          <p:cNvSpPr txBox="1"/>
          <p:nvPr/>
        </p:nvSpPr>
        <p:spPr>
          <a:xfrm>
            <a:off x="4430713" y="6664325"/>
            <a:ext cx="1149350" cy="29368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p>
            <a:pPr lvl="0" algn="r" eaLnBrk="1" hangingPunct="1"/>
            <a:fld id="{9A0DB2DC-4C9A-4742-B13C-FB6460FD3503}" type="slidenum">
              <a:rPr lang="zh-CN" altLang="en-US" sz="1200" b="1" dirty="0">
                <a:solidFill>
                  <a:srgbClr val="DF6C5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fld>
            <a:endParaRPr lang="zh-CN" altLang="en-US" sz="1200" b="1" dirty="0">
              <a:solidFill>
                <a:srgbClr val="DF6C5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055" name="图片 8"/>
          <p:cNvPicPr>
            <a:picLocks noChangeAspect="1"/>
          </p:cNvPicPr>
          <p:nvPr userDrawn="1"/>
        </p:nvPicPr>
        <p:blipFill>
          <a:blip r:embed="rId11"/>
          <a:srcRect l="49409" t="38422" r="5820" b="42984"/>
          <a:stretch>
            <a:fillRect/>
          </a:stretch>
        </p:blipFill>
        <p:spPr>
          <a:xfrm>
            <a:off x="7623175" y="6499225"/>
            <a:ext cx="1577975" cy="32861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056" name="图片 11"/>
          <p:cNvPicPr>
            <a:picLocks noChangeAspect="1"/>
          </p:cNvPicPr>
          <p:nvPr userDrawn="1"/>
        </p:nvPicPr>
        <p:blipFill>
          <a:blip r:embed="rId11"/>
          <a:srcRect l="4639" t="38422" r="50591" b="42984"/>
          <a:stretch>
            <a:fillRect/>
          </a:stretch>
        </p:blipFill>
        <p:spPr>
          <a:xfrm>
            <a:off x="-193675" y="-31750"/>
            <a:ext cx="2622550" cy="549275"/>
          </a:xfrm>
          <a:prstGeom prst="rect">
            <a:avLst/>
          </a:prstGeom>
          <a:noFill/>
          <a:ln w="9525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19.GIF"/><Relationship Id="rId1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21.jpeg"/><Relationship Id="rId1" Type="http://schemas.openxmlformats.org/officeDocument/2006/relationships/image" Target="../media/image20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3.xml"/><Relationship Id="rId4" Type="http://schemas.openxmlformats.org/officeDocument/2006/relationships/image" Target="../media/image25.png"/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27.GI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3.xml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3.xml"/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tags" Target="../tags/tag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3.xml"/><Relationship Id="rId4" Type="http://schemas.openxmlformats.org/officeDocument/2006/relationships/image" Target="../media/image14.png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15.GIF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3.xml"/><Relationship Id="rId3" Type="http://schemas.openxmlformats.org/officeDocument/2006/relationships/image" Target="../media/image17.GIF"/><Relationship Id="rId2" Type="http://schemas.openxmlformats.org/officeDocument/2006/relationships/image" Target="../media/image14.png"/><Relationship Id="rId1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35560" y="836295"/>
            <a:ext cx="773684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 u="sng">
                <a:solidFill>
                  <a:srgbClr val="0000CC"/>
                </a:solidFill>
              </a:rPr>
              <a:t>计算地球物理学第</a:t>
            </a:r>
            <a:r>
              <a:rPr lang="zh-CN" altLang="en-US" sz="2400" b="1" u="sng">
                <a:solidFill>
                  <a:srgbClr val="0000CC"/>
                </a:solidFill>
              </a:rPr>
              <a:t>二次作业</a:t>
            </a:r>
            <a:endParaRPr lang="zh-CN" altLang="en-US" sz="2400" b="1" u="sng">
              <a:solidFill>
                <a:srgbClr val="0000CC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38200" y="2493010"/>
            <a:ext cx="749173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/>
              <a:t>题目：二维声波方程</a:t>
            </a:r>
            <a:r>
              <a:rPr lang="en-US" altLang="zh-CN" sz="2800" b="1"/>
              <a:t>PSM</a:t>
            </a:r>
            <a:r>
              <a:rPr lang="zh-CN" altLang="en-US" sz="2800" b="1"/>
              <a:t>方法数值</a:t>
            </a:r>
            <a:r>
              <a:rPr lang="zh-CN" altLang="en-US" sz="2800" b="1"/>
              <a:t>模拟</a:t>
            </a:r>
            <a:endParaRPr lang="zh-CN" altLang="en-US" sz="2800" b="1"/>
          </a:p>
        </p:txBody>
      </p:sp>
      <p:sp>
        <p:nvSpPr>
          <p:cNvPr id="5" name="文本框 4"/>
          <p:cNvSpPr txBox="1"/>
          <p:nvPr/>
        </p:nvSpPr>
        <p:spPr>
          <a:xfrm>
            <a:off x="6228080" y="4580890"/>
            <a:ext cx="289687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汇报人：</a:t>
            </a:r>
            <a:r>
              <a:rPr lang="zh-CN" altLang="en-US"/>
              <a:t>张朔宁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日期：</a:t>
            </a:r>
            <a:r>
              <a:rPr lang="en-US" altLang="zh-CN"/>
              <a:t>2021.10.27</a:t>
            </a:r>
            <a:endParaRPr lang="en-US" altLang="zh-CN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框 3"/>
              <p:cNvSpPr txBox="1"/>
              <p:nvPr/>
            </p:nvSpPr>
            <p:spPr>
              <a:xfrm>
                <a:off x="438150" y="981710"/>
                <a:ext cx="7483475" cy="3683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zh-CN" altLang="en-US"/>
                  <a:t>设置</a:t>
                </a:r>
                <a:r>
                  <a:rPr lang="en-US" altLang="zh-CN"/>
                  <a:t>dt=0.003,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𝜀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0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.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6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&gt;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0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.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45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,</m:t>
                    </m:r>
                  </m:oMath>
                </a14:m>
                <a:r>
                  <a:rPr lang="zh-CN" altLang="en-US"/>
                  <a:t>当不满足</a:t>
                </a:r>
                <a:r>
                  <a:rPr lang="en-US" altLang="zh-CN"/>
                  <a:t>CFL</a:t>
                </a:r>
                <a:r>
                  <a:rPr lang="zh-CN" altLang="en-US"/>
                  <a:t>稳定性条件时，图像完全</a:t>
                </a:r>
                <a:r>
                  <a:rPr lang="zh-CN" altLang="en-US"/>
                  <a:t>失真</a:t>
                </a:r>
                <a:endParaRPr lang="zh-CN" altLang="en-US"/>
              </a:p>
            </p:txBody>
          </p:sp>
        </mc:Choice>
        <mc:Fallback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150" y="981710"/>
                <a:ext cx="7483475" cy="368300"/>
              </a:xfrm>
              <a:prstGeom prst="rect">
                <a:avLst/>
              </a:prstGeo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 descr="PSM2（均匀介质）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1700530"/>
            <a:ext cx="5334000" cy="40005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179705" y="764540"/>
            <a:ext cx="8415020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solidFill>
                  <a:srgbClr val="0000CC"/>
                </a:solidFill>
              </a:rPr>
              <a:t>五、</a:t>
            </a:r>
            <a:r>
              <a:rPr lang="en-US" altLang="zh-CN" b="1">
                <a:solidFill>
                  <a:srgbClr val="0000CC"/>
                </a:solidFill>
              </a:rPr>
              <a:t>PSM</a:t>
            </a:r>
            <a:r>
              <a:rPr lang="zh-CN" altLang="en-US" b="1">
                <a:solidFill>
                  <a:srgbClr val="0000CC"/>
                </a:solidFill>
              </a:rPr>
              <a:t>与有限差分</a:t>
            </a:r>
            <a:r>
              <a:rPr lang="en-US" altLang="zh-CN" b="1">
                <a:solidFill>
                  <a:srgbClr val="0000CC"/>
                </a:solidFill>
              </a:rPr>
              <a:t>FDM</a:t>
            </a:r>
            <a:r>
              <a:rPr lang="zh-CN" altLang="en-US" b="1">
                <a:solidFill>
                  <a:srgbClr val="0000CC"/>
                </a:solidFill>
              </a:rPr>
              <a:t>的对比：</a:t>
            </a:r>
            <a:endParaRPr lang="zh-CN" altLang="en-US" b="1">
              <a:solidFill>
                <a:srgbClr val="0000CC"/>
              </a:solidFill>
            </a:endParaRPr>
          </a:p>
          <a:p>
            <a:r>
              <a:rPr lang="zh-CN" altLang="en-US" b="1">
                <a:solidFill>
                  <a:schemeClr val="tx1"/>
                </a:solidFill>
              </a:rPr>
              <a:t>（</a:t>
            </a:r>
            <a:r>
              <a:rPr lang="en-US" altLang="zh-CN" b="1">
                <a:solidFill>
                  <a:schemeClr val="tx1"/>
                </a:solidFill>
              </a:rPr>
              <a:t>1</a:t>
            </a:r>
            <a:r>
              <a:rPr lang="zh-CN" altLang="en-US" b="1">
                <a:solidFill>
                  <a:schemeClr val="tx1"/>
                </a:solidFill>
              </a:rPr>
              <a:t>）频散关系：</a:t>
            </a:r>
            <a:endParaRPr lang="zh-CN" altLang="en-US" b="1">
              <a:solidFill>
                <a:schemeClr val="tx1"/>
              </a:solidFill>
            </a:endParaRPr>
          </a:p>
          <a:p>
            <a:endParaRPr lang="zh-CN" altLang="en-US" b="1">
              <a:solidFill>
                <a:schemeClr val="tx1"/>
              </a:solidFill>
            </a:endParaRPr>
          </a:p>
          <a:p>
            <a:r>
              <a:rPr lang="zh-CN" altLang="en-US">
                <a:solidFill>
                  <a:schemeClr val="tx1"/>
                </a:solidFill>
              </a:rPr>
              <a:t>在同时满足CFL稳定性条件的前提下，PSM和FDM的色散关系不同，在PPW选用不当时，各自发生的频散现象中，PSM的相速度要大于群速度，FDM的相速度小于群速度，在图像上表现为</a:t>
            </a:r>
            <a:r>
              <a:rPr lang="zh-CN" altLang="en-US">
                <a:solidFill>
                  <a:srgbClr val="FF0000"/>
                </a:solidFill>
              </a:rPr>
              <a:t>主波前面前后</a:t>
            </a:r>
            <a:r>
              <a:rPr lang="zh-CN" altLang="en-US">
                <a:solidFill>
                  <a:schemeClr val="tx1"/>
                </a:solidFill>
              </a:rPr>
              <a:t>有一系列形状相同的重复出现的波面。</a:t>
            </a:r>
            <a:endParaRPr lang="zh-CN" altLang="en-US">
              <a:solidFill>
                <a:schemeClr val="tx1"/>
              </a:solidFill>
            </a:endParaRPr>
          </a:p>
          <a:p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5" name="图片 4" descr="二维声波传播图像_wps图片_6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0505" y="2559685"/>
            <a:ext cx="4109085" cy="308229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908175" y="5876925"/>
            <a:ext cx="20853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FDM</a:t>
            </a:r>
            <a:endParaRPr lang="en-US" altLang="zh-CN"/>
          </a:p>
        </p:txBody>
      </p:sp>
      <p:pic>
        <p:nvPicPr>
          <p:cNvPr id="7" name="图片 6" descr="PSM1（均匀介质）_wps图片_14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9610" y="2548255"/>
            <a:ext cx="4124325" cy="309372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6444615" y="5805170"/>
            <a:ext cx="21088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PSM</a:t>
            </a:r>
            <a:endParaRPr lang="en-US" altLang="zh-CN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/>
        </p:nvSpPr>
        <p:spPr>
          <a:xfrm>
            <a:off x="323850" y="922655"/>
            <a:ext cx="64185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/>
              <a:t>（</a:t>
            </a:r>
            <a:r>
              <a:rPr lang="en-US" altLang="zh-CN" b="1"/>
              <a:t>2</a:t>
            </a:r>
            <a:r>
              <a:rPr lang="zh-CN" altLang="en-US" b="1"/>
              <a:t>）计算耗时：</a:t>
            </a:r>
            <a:endParaRPr lang="zh-CN" altLang="en-US" b="1"/>
          </a:p>
          <a:p>
            <a:r>
              <a:rPr lang="zh-CN" altLang="en-US"/>
              <a:t>所用机器性能良好，八核</a:t>
            </a:r>
            <a:r>
              <a:rPr lang="en-US" altLang="zh-CN"/>
              <a:t>CPU</a:t>
            </a:r>
            <a:r>
              <a:rPr lang="zh-CN" altLang="en-US"/>
              <a:t>，</a:t>
            </a:r>
            <a:r>
              <a:rPr lang="en-US" altLang="zh-CN"/>
              <a:t>16G</a:t>
            </a:r>
            <a:r>
              <a:rPr lang="zh-CN" altLang="en-US"/>
              <a:t>内存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9795" y="2942590"/>
            <a:ext cx="3248025" cy="47625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795" y="2204720"/>
            <a:ext cx="2752725" cy="4572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0" y="1772920"/>
            <a:ext cx="90614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经过计算计时，在相同参数的设置下，发现经过优化的</a:t>
            </a:r>
            <a:r>
              <a:rPr lang="en-US" altLang="zh-CN"/>
              <a:t>PSM</a:t>
            </a:r>
            <a:r>
              <a:rPr lang="zh-CN" altLang="en-US"/>
              <a:t>程序耗时</a:t>
            </a:r>
            <a:r>
              <a:rPr lang="zh-CN" altLang="en-US"/>
              <a:t>也要多于三点差分的</a:t>
            </a:r>
            <a:r>
              <a:rPr lang="en-US" altLang="zh-CN"/>
              <a:t>FDM</a:t>
            </a:r>
            <a:endParaRPr lang="en-US" altLang="zh-CN"/>
          </a:p>
        </p:txBody>
      </p:sp>
      <p:sp>
        <p:nvSpPr>
          <p:cNvPr id="9" name="文本框 8"/>
          <p:cNvSpPr txBox="1"/>
          <p:nvPr/>
        </p:nvSpPr>
        <p:spPr>
          <a:xfrm>
            <a:off x="539115" y="3860800"/>
            <a:ext cx="799401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补充：对于三点差分</a:t>
            </a:r>
            <a:r>
              <a:rPr lang="en-US" altLang="zh-CN"/>
              <a:t>FDM</a:t>
            </a:r>
            <a:r>
              <a:rPr lang="zh-CN" altLang="en-US"/>
              <a:t>，不同的程序设计方法计算效率</a:t>
            </a:r>
            <a:r>
              <a:rPr lang="zh-CN" altLang="en-US"/>
              <a:t>也不同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1775" y="4220845"/>
            <a:ext cx="6208395" cy="155067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1820" y="5876925"/>
            <a:ext cx="3970020" cy="81915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323215" y="2348865"/>
            <a:ext cx="818388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（</a:t>
            </a:r>
            <a:r>
              <a:rPr lang="en-US" altLang="zh-CN"/>
              <a:t>2</a:t>
            </a:r>
            <a:r>
              <a:rPr lang="zh-CN" altLang="en-US"/>
              <a:t>）</a:t>
            </a:r>
            <a:r>
              <a:rPr lang="en-US" altLang="zh-CN"/>
              <a:t>PSM</a:t>
            </a:r>
            <a:r>
              <a:rPr lang="zh-CN" altLang="en-US"/>
              <a:t>方法借助了傅里叶变换，与</a:t>
            </a:r>
            <a:r>
              <a:rPr lang="en-US" altLang="zh-CN"/>
              <a:t>FDM</a:t>
            </a:r>
            <a:r>
              <a:rPr lang="zh-CN" altLang="en-US"/>
              <a:t>方法</a:t>
            </a:r>
            <a:r>
              <a:rPr lang="zh-CN" altLang="en-US"/>
              <a:t>相比计算耗时较长，特别是在程序中反复利用循环，多利用数组运算会减少</a:t>
            </a:r>
            <a:r>
              <a:rPr lang="zh-CN" altLang="en-US"/>
              <a:t>耗时。</a:t>
            </a:r>
            <a:endParaRPr lang="zh-CN" altLang="en-US"/>
          </a:p>
          <a:p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323850" y="1628775"/>
            <a:ext cx="876998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（</a:t>
            </a:r>
            <a:r>
              <a:rPr lang="en-US" altLang="zh-CN"/>
              <a:t>1</a:t>
            </a:r>
            <a:r>
              <a:rPr lang="zh-CN" altLang="en-US"/>
              <a:t>）</a:t>
            </a:r>
            <a:r>
              <a:rPr lang="en-US" altLang="zh-CN"/>
              <a:t>PSM</a:t>
            </a:r>
            <a:r>
              <a:rPr lang="zh-CN" altLang="en-US"/>
              <a:t>与</a:t>
            </a:r>
            <a:r>
              <a:rPr lang="en-US" altLang="zh-CN"/>
              <a:t>FDM</a:t>
            </a:r>
            <a:r>
              <a:rPr lang="zh-CN" altLang="en-US"/>
              <a:t>的频散特征不同，主要体现在相速度与群速度的关系</a:t>
            </a:r>
            <a:r>
              <a:rPr lang="zh-CN" altLang="en-US"/>
              <a:t>上。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570230" y="756285"/>
            <a:ext cx="16256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/>
              <a:t>结论与体会</a:t>
            </a:r>
            <a:r>
              <a:rPr lang="zh-CN" altLang="en-US"/>
              <a:t>：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323215" y="3356610"/>
            <a:ext cx="76962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（</a:t>
            </a:r>
            <a:r>
              <a:rPr lang="en-US" altLang="zh-CN"/>
              <a:t>3</a:t>
            </a:r>
            <a:r>
              <a:rPr lang="zh-CN" altLang="en-US"/>
              <a:t>）在MATLAB中的傅里叶变换函数是针对行运算的，在计算两个方向的傅里叶变换时要注意转置运算后再去变换，不然无法计算出</a:t>
            </a:r>
            <a:r>
              <a:rPr lang="zh-CN" altLang="en-US"/>
              <a:t>正确的结果。</a:t>
            </a:r>
            <a:endParaRPr lang="zh-CN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283210" y="807085"/>
            <a:ext cx="634111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海啸波的</a:t>
            </a:r>
            <a:r>
              <a:rPr lang="zh-CN" altLang="en-US"/>
              <a:t>模拟：</a:t>
            </a:r>
            <a:endParaRPr lang="zh-CN" altLang="en-US"/>
          </a:p>
          <a:p>
            <a:r>
              <a:rPr lang="zh-CN" altLang="en-US"/>
              <a:t>出现的问题是：无法运行</a:t>
            </a:r>
            <a:r>
              <a:rPr lang="en-US" altLang="zh-CN"/>
              <a:t>C</a:t>
            </a:r>
            <a:r>
              <a:rPr lang="zh-CN" altLang="en-US"/>
              <a:t>程序</a:t>
            </a:r>
            <a:r>
              <a:rPr lang="zh-CN" altLang="en-US"/>
              <a:t>文件</a:t>
            </a:r>
            <a:endParaRPr lang="zh-CN" altLang="en-US"/>
          </a:p>
          <a:p>
            <a:br>
              <a:rPr lang="zh-CN" altLang="en-US"/>
            </a:b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-10795" y="1700530"/>
            <a:ext cx="760920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（</a:t>
            </a:r>
            <a:r>
              <a:rPr lang="en-US" altLang="zh-CN"/>
              <a:t>1</a:t>
            </a:r>
            <a:r>
              <a:rPr lang="zh-CN" altLang="en-US"/>
              <a:t>）将</a:t>
            </a:r>
            <a:r>
              <a:rPr lang="en-US" altLang="zh-CN"/>
              <a:t>bathy.out.linux</a:t>
            </a:r>
            <a:r>
              <a:rPr lang="zh-CN" altLang="en-US"/>
              <a:t>转换成高程</a:t>
            </a:r>
            <a:r>
              <a:rPr lang="zh-CN" altLang="en-US"/>
              <a:t>文件：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88310" y="2204720"/>
            <a:ext cx="5057775" cy="172402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7950" y="4220845"/>
            <a:ext cx="87483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（</a:t>
            </a:r>
            <a:r>
              <a:rPr lang="en-US" altLang="zh-CN"/>
              <a:t>2</a:t>
            </a:r>
            <a:r>
              <a:rPr lang="zh-CN" altLang="en-US"/>
              <a:t>）得到了高程矩阵，通过运算可以得到速度</a:t>
            </a:r>
            <a:r>
              <a:rPr lang="zh-CN" altLang="en-US"/>
              <a:t>矩阵</a:t>
            </a:r>
            <a:endParaRPr lang="zh-CN" altLang="en-US"/>
          </a:p>
          <a:p>
            <a:endParaRPr lang="zh-CN" altLang="en-US"/>
          </a:p>
          <a:p>
            <a:r>
              <a:rPr lang="en-US" altLang="zh-CN"/>
              <a:t>                            </a:t>
            </a:r>
            <a:r>
              <a:rPr lang="zh-CN" altLang="en-US"/>
              <a:t>V = sqrt(abs(a)*9.8);</a:t>
            </a:r>
            <a:endParaRPr lang="zh-CN" alt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369570" y="890905"/>
            <a:ext cx="75418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（</a:t>
            </a:r>
            <a:r>
              <a:rPr lang="en-US" altLang="zh-CN"/>
              <a:t>3</a:t>
            </a:r>
            <a:r>
              <a:rPr lang="zh-CN" altLang="en-US"/>
              <a:t>）由于源的设置可能有问题，得到的图像</a:t>
            </a:r>
            <a:r>
              <a:rPr lang="zh-CN" altLang="en-US"/>
              <a:t>如下：</a:t>
            </a:r>
            <a:endParaRPr lang="zh-CN" altLang="en-US"/>
          </a:p>
        </p:txBody>
      </p:sp>
      <p:pic>
        <p:nvPicPr>
          <p:cNvPr id="6" name="图片 5" descr="海啸波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35785" y="1628775"/>
            <a:ext cx="5334000" cy="40005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2555875" y="2853055"/>
            <a:ext cx="525589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00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敬请批评指正！</a:t>
            </a:r>
            <a:endParaRPr lang="zh-CN" altLang="en-US" sz="400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800725" y="4378960"/>
            <a:ext cx="22275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2021.10.27</a:t>
            </a:r>
            <a:endParaRPr lang="en-US" altLang="zh-CN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394970" y="908685"/>
            <a:ext cx="9197340" cy="43383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solidFill>
                  <a:srgbClr val="0000CC"/>
                </a:solidFill>
              </a:rPr>
              <a:t>目录：</a:t>
            </a:r>
            <a:endParaRPr lang="zh-CN" altLang="en-US" sz="2800" b="1">
              <a:solidFill>
                <a:srgbClr val="0000CC"/>
              </a:solidFill>
            </a:endParaRPr>
          </a:p>
          <a:p>
            <a:endParaRPr lang="zh-CN" altLang="en-US" sz="2800"/>
          </a:p>
          <a:p>
            <a:r>
              <a:rPr lang="en-US" altLang="zh-CN" sz="2000"/>
              <a:t>1</a:t>
            </a:r>
            <a:r>
              <a:rPr lang="zh-CN" altLang="en-US" sz="2000"/>
              <a:t>、</a:t>
            </a:r>
            <a:r>
              <a:rPr lang="en-US" altLang="zh-CN" sz="2000"/>
              <a:t>PSM</a:t>
            </a:r>
            <a:r>
              <a:rPr lang="zh-CN" altLang="en-US" sz="2000"/>
              <a:t>原理</a:t>
            </a:r>
            <a:endParaRPr lang="zh-CN" altLang="en-US" sz="2000"/>
          </a:p>
          <a:p>
            <a:endParaRPr lang="zh-CN" altLang="en-US" sz="2000"/>
          </a:p>
          <a:p>
            <a:r>
              <a:rPr lang="en-US" altLang="zh-CN" sz="2000"/>
              <a:t>2</a:t>
            </a:r>
            <a:r>
              <a:rPr lang="zh-CN" altLang="en-US" sz="2000"/>
              <a:t>、初始条件的</a:t>
            </a:r>
            <a:r>
              <a:rPr lang="zh-CN" altLang="en-US" sz="2000"/>
              <a:t>选取</a:t>
            </a:r>
            <a:endParaRPr lang="zh-CN" altLang="en-US" sz="2000"/>
          </a:p>
          <a:p>
            <a:endParaRPr lang="zh-CN" altLang="en-US" sz="2000"/>
          </a:p>
          <a:p>
            <a:r>
              <a:rPr lang="en-US" altLang="zh-CN" sz="2000"/>
              <a:t>3</a:t>
            </a:r>
            <a:r>
              <a:rPr lang="zh-CN" altLang="en-US" sz="2000"/>
              <a:t>、程序算法</a:t>
            </a:r>
            <a:r>
              <a:rPr lang="zh-CN" altLang="en-US" sz="2000"/>
              <a:t>设计</a:t>
            </a:r>
            <a:endParaRPr lang="zh-CN" altLang="en-US" sz="2000"/>
          </a:p>
          <a:p>
            <a:endParaRPr lang="zh-CN" altLang="en-US" sz="2000"/>
          </a:p>
          <a:p>
            <a:r>
              <a:rPr lang="en-US" altLang="zh-CN" sz="2000"/>
              <a:t>4</a:t>
            </a:r>
            <a:r>
              <a:rPr lang="zh-CN" altLang="en-US" sz="2000"/>
              <a:t>、稳定性分析</a:t>
            </a:r>
            <a:r>
              <a:rPr lang="zh-CN" altLang="en-US" sz="2000"/>
              <a:t>与频散</a:t>
            </a:r>
            <a:endParaRPr lang="zh-CN" altLang="en-US" sz="2000"/>
          </a:p>
          <a:p>
            <a:endParaRPr lang="zh-CN" altLang="en-US" sz="2000"/>
          </a:p>
          <a:p>
            <a:r>
              <a:rPr lang="en-US" altLang="zh-CN" sz="2000"/>
              <a:t>5</a:t>
            </a:r>
            <a:r>
              <a:rPr lang="zh-CN" altLang="en-US" sz="2000"/>
              <a:t>、</a:t>
            </a:r>
            <a:r>
              <a:rPr lang="en-US" altLang="zh-CN" sz="2000"/>
              <a:t>PSM</a:t>
            </a:r>
            <a:r>
              <a:rPr lang="zh-CN" altLang="en-US" sz="2000"/>
              <a:t>与有限差分的</a:t>
            </a:r>
            <a:r>
              <a:rPr lang="zh-CN" altLang="en-US" sz="2000"/>
              <a:t>对比</a:t>
            </a:r>
            <a:endParaRPr lang="zh-CN" altLang="en-US" sz="2000"/>
          </a:p>
          <a:p>
            <a:endParaRPr lang="zh-CN" altLang="en-US" sz="2000"/>
          </a:p>
          <a:p>
            <a:r>
              <a:rPr lang="en-US" altLang="zh-CN" sz="2000"/>
              <a:t>6</a:t>
            </a:r>
            <a:r>
              <a:rPr lang="zh-CN" altLang="en-US" sz="2000"/>
              <a:t>、海啸波的</a:t>
            </a:r>
            <a:r>
              <a:rPr lang="zh-CN" altLang="en-US" sz="2000"/>
              <a:t>模拟</a:t>
            </a:r>
            <a:endParaRPr lang="zh-CN" altLang="en-US" sz="20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0" name="文本框 99"/>
          <p:cNvSpPr txBox="1"/>
          <p:nvPr/>
        </p:nvSpPr>
        <p:spPr>
          <a:xfrm>
            <a:off x="323850" y="1196340"/>
            <a:ext cx="8995410" cy="92202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266700"/>
            <a:r>
              <a:rPr lang="zh-CN" sz="1800">
                <a:latin typeface="Calibri" panose="020F0502020204030204" pitchFamily="34" charset="0"/>
                <a:ea typeface="宋体" panose="02010600030101010101" pitchFamily="2" charset="-122"/>
              </a:rPr>
              <a:t>伪谱法实质上是把求偏微分导数的问题借助傅里叶的正反变换，将复杂的偏微分项转化成简洁的形式，如下：</a:t>
            </a:r>
            <a:endParaRPr lang="zh-CN" sz="1800">
              <a:latin typeface="Calibri" panose="020F0502020204030204" pitchFamily="34" charset="0"/>
              <a:ea typeface="宋体" panose="02010600030101010101" pitchFamily="2" charset="-122"/>
            </a:endParaRPr>
          </a:p>
          <a:p>
            <a:pPr indent="266700"/>
            <a:endParaRPr lang="zh-CN" sz="180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77825" y="798830"/>
            <a:ext cx="413639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>
                <a:solidFill>
                  <a:srgbClr val="0000CC"/>
                </a:solidFill>
              </a:rPr>
              <a:t>一、</a:t>
            </a:r>
            <a:r>
              <a:rPr lang="en-US" altLang="zh-CN" sz="2000" b="1">
                <a:solidFill>
                  <a:srgbClr val="0000CC"/>
                </a:solidFill>
              </a:rPr>
              <a:t>PSM</a:t>
            </a:r>
            <a:r>
              <a:rPr lang="zh-CN" altLang="en-US" sz="2000" b="1">
                <a:solidFill>
                  <a:srgbClr val="0000CC"/>
                </a:solidFill>
              </a:rPr>
              <a:t>原理介绍：</a:t>
            </a:r>
            <a:endParaRPr lang="zh-CN" altLang="en-US" sz="2000" b="1">
              <a:solidFill>
                <a:srgbClr val="0000CC"/>
              </a:solidFill>
            </a:endParaRPr>
          </a:p>
        </p:txBody>
      </p:sp>
      <p:sp>
        <p:nvSpPr>
          <p:cNvPr id="101" name="文本框 100"/>
          <p:cNvSpPr txBox="1"/>
          <p:nvPr/>
        </p:nvSpPr>
        <p:spPr>
          <a:xfrm>
            <a:off x="539750" y="2442845"/>
            <a:ext cx="5080000" cy="64516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zh-CN" sz="1800">
                <a:latin typeface="Calibri" panose="020F0502020204030204" pitchFamily="34" charset="0"/>
                <a:ea typeface="宋体" panose="02010600030101010101" pitchFamily="2" charset="-122"/>
              </a:rPr>
              <a:t>类比求n阶导数，形式如下：</a:t>
            </a:r>
            <a:endParaRPr lang="zh-CN" sz="1800">
              <a:latin typeface="Calibri" panose="020F0502020204030204" pitchFamily="34" charset="0"/>
              <a:ea typeface="宋体" panose="02010600030101010101" pitchFamily="2" charset="-122"/>
            </a:endParaRPr>
          </a:p>
          <a:p>
            <a:endParaRPr lang="zh-CN" sz="1800">
              <a:latin typeface="Calibri" panose="020F0502020204030204" pitchFamily="34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9750" y="1772920"/>
            <a:ext cx="7381875" cy="59055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4120" y="2780665"/>
            <a:ext cx="3200400" cy="438150"/>
          </a:xfrm>
          <a:prstGeom prst="rect">
            <a:avLst/>
          </a:prstGeom>
        </p:spPr>
      </p:pic>
      <p:sp>
        <p:nvSpPr>
          <p:cNvPr id="102" name="文本框 101"/>
          <p:cNvSpPr txBox="1"/>
          <p:nvPr/>
        </p:nvSpPr>
        <p:spPr>
          <a:xfrm>
            <a:off x="179705" y="3244850"/>
            <a:ext cx="5080000" cy="64516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indent="266700"/>
            <a:r>
              <a:rPr lang="zh-CN" sz="1800">
                <a:latin typeface="Calibri" panose="020F0502020204030204" pitchFamily="34" charset="0"/>
                <a:ea typeface="宋体" panose="02010600030101010101" pitchFamily="2" charset="-122"/>
              </a:rPr>
              <a:t>对于二维均质各向同性声波方程：</a:t>
            </a:r>
            <a:endParaRPr lang="zh-CN" sz="1800">
              <a:latin typeface="Calibri" panose="020F0502020204030204" pitchFamily="34" charset="0"/>
              <a:ea typeface="宋体" panose="02010600030101010101" pitchFamily="2" charset="-122"/>
            </a:endParaRPr>
          </a:p>
          <a:p>
            <a:pPr indent="266700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4120" y="3573145"/>
            <a:ext cx="3390900" cy="40005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467360" y="4220845"/>
            <a:ext cx="8314690" cy="64516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r>
              <a:rPr lang="zh-CN" sz="1800">
                <a:latin typeface="Calibri" panose="020F0502020204030204" pitchFamily="34" charset="0"/>
                <a:ea typeface="宋体" panose="02010600030101010101" pitchFamily="2" charset="-122"/>
              </a:rPr>
              <a:t>只对空间项做傅里叶变换，时间项仍然采用三点有限差分格式，可得伪谱法求解公式如下：</a:t>
            </a:r>
            <a:endParaRPr lang="zh-CN" sz="1800">
              <a:latin typeface="Calibri" panose="020F0502020204030204" pitchFamily="34" charset="0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95" y="4940935"/>
            <a:ext cx="8143875" cy="66675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框 3"/>
              <p:cNvSpPr txBox="1"/>
              <p:nvPr/>
            </p:nvSpPr>
            <p:spPr>
              <a:xfrm>
                <a:off x="252095" y="764540"/>
                <a:ext cx="8063865" cy="52438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zh-CN" altLang="en-US" b="1">
                    <a:solidFill>
                      <a:srgbClr val="0000CC"/>
                    </a:solidFill>
                  </a:rPr>
                  <a:t>二、初始条件选取：</a:t>
                </a:r>
                <a:endParaRPr lang="zh-CN" altLang="en-US" b="1">
                  <a:solidFill>
                    <a:srgbClr val="0000CC"/>
                  </a:solidFill>
                </a:endParaRPr>
              </a:p>
              <a:p>
                <a:endParaRPr lang="zh-CN" altLang="en-US" b="1"/>
              </a:p>
              <a:p>
                <a:r>
                  <a:rPr lang="zh-CN" altLang="en-US"/>
                  <a:t>（</a:t>
                </a:r>
                <a:r>
                  <a:rPr lang="en-US" altLang="zh-CN"/>
                  <a:t>1</a:t>
                </a:r>
                <a:r>
                  <a:rPr lang="zh-CN" altLang="en-US"/>
                  <a:t>）选用常规的二维网格结构，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𝑑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𝑥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𝑑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𝑧</m:t>
                        </m:r>
                      </m:sub>
                    </m:sSub>
                  </m:oMath>
                </a14:m>
                <a:endParaRPr lang="en-US" altLang="zh-CN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endParaRPr lang="en-US" altLang="zh-CN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r>
                  <a:rPr lang="zh-CN" altLang="en-US"/>
                  <a:t>（</a:t>
                </a:r>
                <a:r>
                  <a:rPr lang="en-US" altLang="zh-CN"/>
                  <a:t>2</a:t>
                </a:r>
                <a:r>
                  <a:rPr lang="zh-CN" altLang="en-US"/>
                  <a:t>）声源函数选用</a:t>
                </a:r>
                <a:r>
                  <a:rPr lang="en-US" altLang="zh-CN"/>
                  <a:t>Ricker</a:t>
                </a:r>
                <a:r>
                  <a:rPr lang="zh-CN" altLang="en-US"/>
                  <a:t>子波，并对其做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𝑡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0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50</m:t>
                    </m:r>
                    <m:r>
                      <a:rPr lang="zh-CN" altLang="en-US" i="1">
                        <a:latin typeface="Cambria Math" panose="02040503050406030204" charset="0"/>
                        <a:cs typeface="Cambria Math" panose="02040503050406030204" charset="0"/>
                      </a:rPr>
                      <m:t>的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偏移量，表达式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为：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𝑠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(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𝑡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)=(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1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−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2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(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𝜋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𝑚𝑎𝑖𝑛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(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𝑡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)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)^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2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)</m:t>
                      </m:r>
                      <m:sSup>
                        <m:sSup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(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𝜋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𝑚𝑎𝑖𝑛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(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𝑡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))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2</m:t>
                              </m:r>
                            </m:sup>
                          </m:sSup>
                        </m:sup>
                      </m:sSup>
                    </m:oMath>
                  </m:oMathPara>
                </a14:m>
                <a:endParaRPr lang="en-US" altLang="zh-CN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（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3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）声波在介质中的传播速度设置为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2000m/s</a:t>
                </a:r>
                <a:endParaRPr lang="en-US" altLang="zh-CN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endParaRPr lang="en-US" altLang="zh-CN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（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4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）空间离散间隔为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𝑑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𝑥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𝑑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𝑧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10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𝑚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，时间离散间隔为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𝑑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𝑡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0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.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001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𝑠</m:t>
                    </m:r>
                  </m:oMath>
                </a14:m>
                <a:endParaRPr lang="en-US" altLang="zh-CN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                                   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𝜀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=</m:t>
                    </m:r>
                    <m:f>
                      <m:f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𝑣𝑑𝑡</m:t>
                        </m:r>
                      </m:num>
                      <m:den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𝑑𝑥</m:t>
                        </m:r>
                      </m:den>
                    </m:f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0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.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2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&lt;</m:t>
                    </m:r>
                    <m:f>
                      <m:f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2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2</m:t>
                            </m:r>
                          </m:e>
                        </m:rad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𝜋</m:t>
                        </m:r>
                      </m:den>
                    </m:f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≈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0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.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45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，满足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CFL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稳定性条件</a:t>
                </a:r>
                <a:endParaRPr lang="en-US" altLang="zh-CN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endParaRPr lang="en-US" altLang="zh-CN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（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5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）空间网格点数为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800*800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，时间离散点数为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2000</a:t>
                </a:r>
                <a:endParaRPr lang="en-US" altLang="zh-CN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endParaRPr lang="en-US" altLang="zh-CN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（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6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）主频设置为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20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HZ</a:t>
                </a:r>
                <a:endParaRPr lang="en-US" altLang="zh-CN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endParaRPr lang="en-US" altLang="zh-CN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endParaRPr lang="en-US" altLang="zh-CN"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095" y="764540"/>
                <a:ext cx="8063865" cy="5243830"/>
              </a:xfrm>
              <a:prstGeom prst="rect">
                <a:avLst/>
              </a:prstGeo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395605" y="764540"/>
            <a:ext cx="316039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solidFill>
                  <a:srgbClr val="0000CC"/>
                </a:solidFill>
              </a:rPr>
              <a:t>波数</a:t>
            </a:r>
            <a:r>
              <a:rPr lang="en-US" altLang="zh-CN" b="1">
                <a:solidFill>
                  <a:srgbClr val="0000CC"/>
                </a:solidFill>
              </a:rPr>
              <a:t>k</a:t>
            </a:r>
            <a:r>
              <a:rPr lang="zh-CN" altLang="en-US" b="1">
                <a:solidFill>
                  <a:srgbClr val="0000CC"/>
                </a:solidFill>
              </a:rPr>
              <a:t>的选取：</a:t>
            </a:r>
            <a:endParaRPr lang="zh-CN" altLang="en-US" b="1">
              <a:solidFill>
                <a:srgbClr val="0000CC"/>
              </a:solidFill>
            </a:endParaRPr>
          </a:p>
          <a:p>
            <a:endParaRPr lang="zh-CN" altLang="en-US" b="1">
              <a:solidFill>
                <a:srgbClr val="0000CC"/>
              </a:solidFill>
            </a:endParaRPr>
          </a:p>
          <a:p>
            <a:endParaRPr lang="zh-CN" altLang="en-US" b="1">
              <a:solidFill>
                <a:srgbClr val="0000CC"/>
              </a:solidFill>
            </a:endParaRPr>
          </a:p>
          <a:p>
            <a:endParaRPr lang="zh-CN" altLang="en-US" b="1">
              <a:solidFill>
                <a:srgbClr val="0000CC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899795" y="1340485"/>
            <a:ext cx="4495165" cy="22796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650" y="3620135"/>
            <a:ext cx="4766945" cy="243522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本框 6"/>
              <p:cNvSpPr txBox="1"/>
              <p:nvPr/>
            </p:nvSpPr>
            <p:spPr>
              <a:xfrm>
                <a:off x="5580380" y="5445125"/>
                <a:ext cx="2908935" cy="3683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𝑁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𝑥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𝑁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𝑧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=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800</m:t>
                      </m:r>
                    </m:oMath>
                  </m:oMathPara>
                </a14:m>
                <a:endParaRPr lang="zh-CN" altLang="en-US"/>
              </a:p>
            </p:txBody>
          </p:sp>
        </mc:Choice>
        <mc:Fallback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0380" y="5445125"/>
                <a:ext cx="2908935" cy="36830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252095" y="692785"/>
            <a:ext cx="4282440" cy="64008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solidFill>
                  <a:srgbClr val="0000CC"/>
                </a:solidFill>
              </a:rPr>
              <a:t>三、程序算法设计：</a:t>
            </a:r>
            <a:endParaRPr lang="zh-CN" altLang="en-US" b="1">
              <a:solidFill>
                <a:srgbClr val="0000CC"/>
              </a:solidFill>
            </a:endParaRPr>
          </a:p>
          <a:p>
            <a:r>
              <a:rPr lang="zh-CN" altLang="en-US" sz="1200"/>
              <a:t>clear</a:t>
            </a:r>
            <a:endParaRPr lang="zh-CN" altLang="en-US" sz="1200"/>
          </a:p>
          <a:p>
            <a:r>
              <a:rPr lang="zh-CN" altLang="en-US" sz="1200"/>
              <a:t>clc</a:t>
            </a:r>
            <a:endParaRPr lang="zh-CN" altLang="en-US" sz="1200"/>
          </a:p>
          <a:p>
            <a:r>
              <a:rPr lang="zh-CN" altLang="en-US" sz="1200"/>
              <a:t>tic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latin typeface="Times New Roman" panose="02020603050405020304" charset="0"/>
                <a:cs typeface="Times New Roman" panose="02020603050405020304" charset="0"/>
              </a:rPr>
              <a:t>dt = 0.001; % 单位（s）</a:t>
            </a:r>
            <a:endParaRPr lang="zh-CN" altLang="en-US" sz="120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zh-CN" altLang="en-US" sz="1200">
                <a:latin typeface="Times New Roman" panose="02020603050405020304" charset="0"/>
                <a:cs typeface="Times New Roman" panose="02020603050405020304" charset="0"/>
              </a:rPr>
              <a:t>ds = 10; % 空间差分：ds = dx = dz </a:t>
            </a:r>
            <a:endParaRPr lang="zh-CN" altLang="en-US" sz="120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zh-CN" altLang="en-US" sz="1200">
                <a:latin typeface="Times New Roman" panose="02020603050405020304" charset="0"/>
                <a:cs typeface="Times New Roman" panose="02020603050405020304" charset="0"/>
              </a:rPr>
              <a:t>nx = 800;%800个空间采样点</a:t>
            </a:r>
            <a:endParaRPr lang="zh-CN" altLang="en-US" sz="120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zh-CN" altLang="en-US" sz="1200">
                <a:latin typeface="Times New Roman" panose="02020603050405020304" charset="0"/>
                <a:cs typeface="Times New Roman" panose="02020603050405020304" charset="0"/>
              </a:rPr>
              <a:t>nz = 800;</a:t>
            </a:r>
            <a:endParaRPr lang="zh-CN" altLang="en-US" sz="120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zh-CN" altLang="en-US" sz="1200">
                <a:latin typeface="Times New Roman" panose="02020603050405020304" charset="0"/>
                <a:cs typeface="Times New Roman" panose="02020603050405020304" charset="0"/>
              </a:rPr>
              <a:t>nt = 2000;%2000个时间采样点 故总长为2s</a:t>
            </a:r>
            <a:endParaRPr lang="zh-CN" altLang="en-US" sz="120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zh-CN" altLang="en-US" sz="1200">
                <a:latin typeface="Times New Roman" panose="02020603050405020304" charset="0"/>
                <a:cs typeface="Times New Roman" panose="02020603050405020304" charset="0"/>
              </a:rPr>
              <a:t>fmain = 20;%设置震源的主频为20HZ</a:t>
            </a:r>
            <a:endParaRPr lang="zh-CN" altLang="en-US" sz="1200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zh-CN" altLang="en-US" sz="120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zh-CN" altLang="en-US" sz="1200">
                <a:latin typeface="Times New Roman" panose="02020603050405020304" charset="0"/>
                <a:cs typeface="Times New Roman" panose="02020603050405020304" charset="0"/>
              </a:rPr>
              <a:t>slice = 10;%每间隔10步保存结果</a:t>
            </a:r>
            <a:endParaRPr lang="zh-CN" altLang="en-US" sz="120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zh-CN" altLang="en-US" sz="1200">
                <a:latin typeface="Times New Roman" panose="02020603050405020304" charset="0"/>
                <a:cs typeface="Times New Roman" panose="02020603050405020304" charset="0"/>
              </a:rPr>
              <a:t>slice_num = nt/slice;</a:t>
            </a:r>
            <a:endParaRPr lang="zh-CN" altLang="en-US" sz="1200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zh-CN" altLang="en-US" sz="120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zh-CN" altLang="en-US" sz="1200">
                <a:latin typeface="Times New Roman" panose="02020603050405020304" charset="0"/>
                <a:cs typeface="Times New Roman" panose="02020603050405020304" charset="0"/>
              </a:rPr>
              <a:t>t = 1:nt;%计算震源（生成一个数组）</a:t>
            </a:r>
            <a:endParaRPr lang="zh-CN" altLang="en-US" sz="120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zh-CN" altLang="en-US" sz="1200">
                <a:latin typeface="Times New Roman" panose="02020603050405020304" charset="0"/>
                <a:cs typeface="Times New Roman" panose="02020603050405020304" charset="0"/>
              </a:rPr>
              <a:t>t0 = 50;%设置偏移量</a:t>
            </a:r>
            <a:endParaRPr lang="zh-CN" altLang="en-US" sz="120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zh-CN" altLang="en-US" sz="1200">
                <a:latin typeface="Times New Roman" panose="02020603050405020304" charset="0"/>
                <a:cs typeface="Times New Roman" panose="02020603050405020304" charset="0"/>
              </a:rPr>
              <a:t>s_t = (1-2*(pi*fmain*dt*(t-t0)).^2).*exp(-(pi*fmain*dt*(t-t0)).^2);</a:t>
            </a:r>
            <a:endParaRPr lang="zh-CN" altLang="en-US" sz="120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zh-CN" altLang="en-US" sz="1200">
                <a:latin typeface="Times New Roman" panose="02020603050405020304" charset="0"/>
                <a:cs typeface="Times New Roman" panose="02020603050405020304" charset="0"/>
              </a:rPr>
              <a:t> </a:t>
            </a:r>
            <a:endParaRPr lang="zh-CN" altLang="en-US" sz="120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zh-CN" altLang="en-US" sz="1200">
                <a:latin typeface="Times New Roman" panose="02020603050405020304" charset="0"/>
                <a:cs typeface="Times New Roman" panose="02020603050405020304" charset="0"/>
              </a:rPr>
              <a:t>%计算过程中数组变量初始化</a:t>
            </a:r>
            <a:endParaRPr lang="zh-CN" altLang="en-US" sz="120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zh-CN" altLang="en-US" sz="1200">
                <a:latin typeface="Times New Roman" panose="02020603050405020304" charset="0"/>
                <a:cs typeface="Times New Roman" panose="02020603050405020304" charset="0"/>
              </a:rPr>
              <a:t>P_current = zeros(n</a:t>
            </a:r>
            <a:r>
              <a:rPr lang="en-US" altLang="zh-CN" sz="1200">
                <a:latin typeface="Times New Roman" panose="02020603050405020304" charset="0"/>
                <a:cs typeface="Times New Roman" panose="02020603050405020304" charset="0"/>
              </a:rPr>
              <a:t>x</a:t>
            </a:r>
            <a:r>
              <a:rPr lang="zh-CN" altLang="en-US" sz="1200">
                <a:latin typeface="Times New Roman" panose="02020603050405020304" charset="0"/>
                <a:cs typeface="Times New Roman" panose="02020603050405020304" charset="0"/>
              </a:rPr>
              <a:t>,n</a:t>
            </a:r>
            <a:r>
              <a:rPr lang="en-US" altLang="zh-CN" sz="1200">
                <a:latin typeface="Times New Roman" panose="02020603050405020304" charset="0"/>
                <a:cs typeface="Times New Roman" panose="02020603050405020304" charset="0"/>
              </a:rPr>
              <a:t>z</a:t>
            </a:r>
            <a:r>
              <a:rPr lang="zh-CN" altLang="en-US" sz="1200">
                <a:latin typeface="Times New Roman" panose="02020603050405020304" charset="0"/>
                <a:cs typeface="Times New Roman" panose="02020603050405020304" charset="0"/>
              </a:rPr>
              <a:t>);</a:t>
            </a:r>
            <a:endParaRPr lang="zh-CN" altLang="en-US" sz="120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zh-CN" altLang="en-US" sz="1200">
                <a:latin typeface="Times New Roman" panose="02020603050405020304" charset="0"/>
                <a:cs typeface="Times New Roman" panose="02020603050405020304" charset="0"/>
              </a:rPr>
              <a:t>P_next = zeros(n</a:t>
            </a:r>
            <a:r>
              <a:rPr lang="en-US" altLang="zh-CN" sz="1200">
                <a:latin typeface="Times New Roman" panose="02020603050405020304" charset="0"/>
                <a:cs typeface="Times New Roman" panose="02020603050405020304" charset="0"/>
              </a:rPr>
              <a:t>x</a:t>
            </a:r>
            <a:r>
              <a:rPr lang="zh-CN" altLang="en-US" sz="1200">
                <a:latin typeface="Times New Roman" panose="02020603050405020304" charset="0"/>
                <a:cs typeface="Times New Roman" panose="02020603050405020304" charset="0"/>
              </a:rPr>
              <a:t>,n</a:t>
            </a:r>
            <a:r>
              <a:rPr lang="en-US" altLang="zh-CN" sz="1200">
                <a:latin typeface="Times New Roman" panose="02020603050405020304" charset="0"/>
                <a:cs typeface="Times New Roman" panose="02020603050405020304" charset="0"/>
              </a:rPr>
              <a:t>z</a:t>
            </a:r>
            <a:r>
              <a:rPr lang="zh-CN" altLang="en-US" sz="1200">
                <a:latin typeface="Times New Roman" panose="02020603050405020304" charset="0"/>
                <a:cs typeface="Times New Roman" panose="02020603050405020304" charset="0"/>
              </a:rPr>
              <a:t>);</a:t>
            </a:r>
            <a:endParaRPr lang="zh-CN" altLang="en-US" sz="120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zh-CN" altLang="en-US" sz="1200">
                <a:latin typeface="Times New Roman" panose="02020603050405020304" charset="0"/>
                <a:cs typeface="Times New Roman" panose="02020603050405020304" charset="0"/>
              </a:rPr>
              <a:t>P_past = zeros(n</a:t>
            </a:r>
            <a:r>
              <a:rPr lang="en-US" altLang="zh-CN" sz="1200">
                <a:latin typeface="Times New Roman" panose="02020603050405020304" charset="0"/>
                <a:cs typeface="Times New Roman" panose="02020603050405020304" charset="0"/>
              </a:rPr>
              <a:t>x</a:t>
            </a:r>
            <a:r>
              <a:rPr lang="zh-CN" altLang="en-US" sz="1200">
                <a:latin typeface="Times New Roman" panose="02020603050405020304" charset="0"/>
                <a:cs typeface="Times New Roman" panose="02020603050405020304" charset="0"/>
              </a:rPr>
              <a:t>,n</a:t>
            </a:r>
            <a:r>
              <a:rPr lang="en-US" altLang="zh-CN" sz="1200">
                <a:latin typeface="Times New Roman" panose="02020603050405020304" charset="0"/>
                <a:cs typeface="Times New Roman" panose="02020603050405020304" charset="0"/>
              </a:rPr>
              <a:t>z</a:t>
            </a:r>
            <a:r>
              <a:rPr lang="zh-CN" altLang="en-US" sz="1200">
                <a:latin typeface="Times New Roman" panose="02020603050405020304" charset="0"/>
                <a:cs typeface="Times New Roman" panose="02020603050405020304" charset="0"/>
              </a:rPr>
              <a:t>);</a:t>
            </a:r>
            <a:endParaRPr lang="zh-CN" altLang="en-US" sz="120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zh-CN" altLang="en-US" sz="1200">
                <a:latin typeface="Times New Roman" panose="02020603050405020304" charset="0"/>
                <a:cs typeface="Times New Roman" panose="02020603050405020304" charset="0"/>
              </a:rPr>
              <a:t>Px_fft = complex(zeros(n</a:t>
            </a:r>
            <a:r>
              <a:rPr lang="en-US" altLang="zh-CN" sz="1200">
                <a:latin typeface="Times New Roman" panose="02020603050405020304" charset="0"/>
                <a:cs typeface="Times New Roman" panose="02020603050405020304" charset="0"/>
              </a:rPr>
              <a:t>x</a:t>
            </a:r>
            <a:r>
              <a:rPr lang="zh-CN" altLang="en-US" sz="1200">
                <a:latin typeface="Times New Roman" panose="02020603050405020304" charset="0"/>
                <a:cs typeface="Times New Roman" panose="02020603050405020304" charset="0"/>
              </a:rPr>
              <a:t>,nz));</a:t>
            </a:r>
            <a:endParaRPr lang="zh-CN" altLang="en-US" sz="120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zh-CN" altLang="en-US" sz="1200">
                <a:latin typeface="Times New Roman" panose="02020603050405020304" charset="0"/>
                <a:cs typeface="Times New Roman" panose="02020603050405020304" charset="0"/>
              </a:rPr>
              <a:t>Pz_fft = complex(zeros(n</a:t>
            </a:r>
            <a:r>
              <a:rPr lang="en-US" altLang="zh-CN" sz="1200">
                <a:latin typeface="Times New Roman" panose="02020603050405020304" charset="0"/>
                <a:cs typeface="Times New Roman" panose="02020603050405020304" charset="0"/>
              </a:rPr>
              <a:t>x</a:t>
            </a:r>
            <a:r>
              <a:rPr lang="zh-CN" altLang="en-US" sz="1200">
                <a:latin typeface="Times New Roman" panose="02020603050405020304" charset="0"/>
                <a:cs typeface="Times New Roman" panose="02020603050405020304" charset="0"/>
              </a:rPr>
              <a:t>,n</a:t>
            </a:r>
            <a:r>
              <a:rPr lang="en-US" altLang="zh-CN" sz="1200">
                <a:latin typeface="Times New Roman" panose="02020603050405020304" charset="0"/>
                <a:cs typeface="Times New Roman" panose="02020603050405020304" charset="0"/>
              </a:rPr>
              <a:t>z</a:t>
            </a:r>
            <a:r>
              <a:rPr lang="zh-CN" altLang="en-US" sz="1200">
                <a:latin typeface="Times New Roman" panose="02020603050405020304" charset="0"/>
                <a:cs typeface="Times New Roman" panose="02020603050405020304" charset="0"/>
              </a:rPr>
              <a:t>));</a:t>
            </a:r>
            <a:endParaRPr lang="zh-CN" altLang="en-US" sz="120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zh-CN" altLang="en-US" sz="1200">
                <a:latin typeface="Times New Roman" panose="02020603050405020304" charset="0"/>
                <a:cs typeface="Times New Roman" panose="02020603050405020304" charset="0"/>
              </a:rPr>
              <a:t>Px_ifft = complex(zeros(nx,nz));</a:t>
            </a:r>
            <a:endParaRPr lang="zh-CN" altLang="en-US" sz="120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zh-CN" altLang="en-US" sz="1200">
                <a:latin typeface="Times New Roman" panose="02020603050405020304" charset="0"/>
                <a:cs typeface="Times New Roman" panose="02020603050405020304" charset="0"/>
              </a:rPr>
              <a:t>Pz_ifft = complex(zeros(n</a:t>
            </a:r>
            <a:r>
              <a:rPr lang="en-US" altLang="zh-CN" sz="1200">
                <a:latin typeface="Times New Roman" panose="02020603050405020304" charset="0"/>
                <a:cs typeface="Times New Roman" panose="02020603050405020304" charset="0"/>
              </a:rPr>
              <a:t>x</a:t>
            </a:r>
            <a:r>
              <a:rPr lang="zh-CN" altLang="en-US" sz="1200">
                <a:latin typeface="Times New Roman" panose="02020603050405020304" charset="0"/>
                <a:cs typeface="Times New Roman" panose="02020603050405020304" charset="0"/>
              </a:rPr>
              <a:t>,n</a:t>
            </a:r>
            <a:r>
              <a:rPr lang="en-US" altLang="zh-CN" sz="1200">
                <a:latin typeface="Times New Roman" panose="02020603050405020304" charset="0"/>
                <a:cs typeface="Times New Roman" panose="02020603050405020304" charset="0"/>
              </a:rPr>
              <a:t>z</a:t>
            </a:r>
            <a:r>
              <a:rPr lang="zh-CN" altLang="en-US" sz="1200">
                <a:latin typeface="Times New Roman" panose="02020603050405020304" charset="0"/>
                <a:cs typeface="Times New Roman" panose="02020603050405020304" charset="0"/>
              </a:rPr>
              <a:t>));</a:t>
            </a:r>
            <a:endParaRPr lang="zh-CN" altLang="en-US" sz="120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zh-CN" altLang="en-US" sz="1200">
                <a:latin typeface="Times New Roman" panose="02020603050405020304" charset="0"/>
                <a:cs typeface="Times New Roman" panose="02020603050405020304" charset="0"/>
              </a:rPr>
              <a:t>P = zeros(n</a:t>
            </a:r>
            <a:r>
              <a:rPr lang="en-US" altLang="zh-CN" sz="1200">
                <a:latin typeface="Times New Roman" panose="02020603050405020304" charset="0"/>
                <a:cs typeface="Times New Roman" panose="02020603050405020304" charset="0"/>
              </a:rPr>
              <a:t>x</a:t>
            </a:r>
            <a:r>
              <a:rPr lang="zh-CN" altLang="en-US" sz="1200">
                <a:latin typeface="Times New Roman" panose="02020603050405020304" charset="0"/>
                <a:cs typeface="Times New Roman" panose="02020603050405020304" charset="0"/>
              </a:rPr>
              <a:t>,n</a:t>
            </a:r>
            <a:r>
              <a:rPr lang="en-US" altLang="zh-CN" sz="1200">
                <a:latin typeface="Times New Roman" panose="02020603050405020304" charset="0"/>
                <a:cs typeface="Times New Roman" panose="02020603050405020304" charset="0"/>
              </a:rPr>
              <a:t>z</a:t>
            </a:r>
            <a:r>
              <a:rPr lang="zh-CN" altLang="en-US" sz="1200">
                <a:latin typeface="Times New Roman" panose="02020603050405020304" charset="0"/>
                <a:cs typeface="Times New Roman" panose="02020603050405020304" charset="0"/>
              </a:rPr>
              <a:t>);</a:t>
            </a:r>
            <a:endParaRPr lang="zh-CN" altLang="en-US" sz="120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zh-CN" altLang="en-US" sz="1200">
                <a:latin typeface="Times New Roman" panose="02020603050405020304" charset="0"/>
                <a:cs typeface="Times New Roman" panose="02020603050405020304" charset="0"/>
              </a:rPr>
              <a:t>P_slice =zeros(n</a:t>
            </a:r>
            <a:r>
              <a:rPr lang="en-US" altLang="zh-CN" sz="1200">
                <a:latin typeface="Times New Roman" panose="02020603050405020304" charset="0"/>
                <a:cs typeface="Times New Roman" panose="02020603050405020304" charset="0"/>
              </a:rPr>
              <a:t>x</a:t>
            </a:r>
            <a:r>
              <a:rPr lang="zh-CN" altLang="en-US" sz="1200">
                <a:latin typeface="Times New Roman" panose="02020603050405020304" charset="0"/>
                <a:cs typeface="Times New Roman" panose="02020603050405020304" charset="0"/>
              </a:rPr>
              <a:t>,n</a:t>
            </a:r>
            <a:r>
              <a:rPr lang="en-US" altLang="zh-CN" sz="1200">
                <a:latin typeface="Times New Roman" panose="02020603050405020304" charset="0"/>
                <a:cs typeface="Times New Roman" panose="02020603050405020304" charset="0"/>
              </a:rPr>
              <a:t>z</a:t>
            </a:r>
            <a:r>
              <a:rPr lang="zh-CN" altLang="en-US" sz="1200">
                <a:latin typeface="Times New Roman" panose="02020603050405020304" charset="0"/>
                <a:cs typeface="Times New Roman" panose="02020603050405020304" charset="0"/>
              </a:rPr>
              <a:t>,slice_num);</a:t>
            </a:r>
            <a:endParaRPr lang="zh-CN" altLang="en-US" sz="1200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zh-CN" altLang="en-US" sz="120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zh-CN" altLang="en-US" sz="1200">
                <a:latin typeface="Times New Roman" panose="02020603050405020304" charset="0"/>
                <a:cs typeface="Times New Roman" panose="02020603050405020304" charset="0"/>
              </a:rPr>
              <a:t>V(1:n</a:t>
            </a:r>
            <a:r>
              <a:rPr lang="en-US" altLang="zh-CN" sz="1200">
                <a:latin typeface="Times New Roman" panose="02020603050405020304" charset="0"/>
                <a:cs typeface="Times New Roman" panose="02020603050405020304" charset="0"/>
              </a:rPr>
              <a:t>x</a:t>
            </a:r>
            <a:r>
              <a:rPr lang="zh-CN" altLang="en-US" sz="1200">
                <a:latin typeface="Times New Roman" panose="02020603050405020304" charset="0"/>
                <a:cs typeface="Times New Roman" panose="02020603050405020304" charset="0"/>
              </a:rPr>
              <a:t>,1:n</a:t>
            </a:r>
            <a:r>
              <a:rPr lang="en-US" altLang="zh-CN" sz="1200">
                <a:latin typeface="Times New Roman" panose="02020603050405020304" charset="0"/>
                <a:cs typeface="Times New Roman" panose="02020603050405020304" charset="0"/>
              </a:rPr>
              <a:t>z</a:t>
            </a:r>
            <a:r>
              <a:rPr lang="zh-CN" altLang="en-US" sz="1200">
                <a:latin typeface="Times New Roman" panose="02020603050405020304" charset="0"/>
                <a:cs typeface="Times New Roman" panose="02020603050405020304" charset="0"/>
              </a:rPr>
              <a:t>) = 2000;</a:t>
            </a:r>
            <a:endParaRPr lang="zh-CN" altLang="en-US" sz="120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zh-CN" altLang="en-US" sz="1200">
                <a:latin typeface="Times New Roman" panose="02020603050405020304" charset="0"/>
                <a:cs typeface="Times New Roman" panose="02020603050405020304" charset="0"/>
              </a:rPr>
              <a:t>slice_count = 1;</a:t>
            </a:r>
            <a:endParaRPr lang="zh-CN" altLang="en-US" sz="1200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zh-CN" altLang="en-US" sz="1000"/>
          </a:p>
          <a:p>
            <a:endParaRPr lang="zh-CN" altLang="en-US" sz="1000"/>
          </a:p>
        </p:txBody>
      </p:sp>
      <p:sp>
        <p:nvSpPr>
          <p:cNvPr id="102" name="文本框 101"/>
          <p:cNvSpPr txBox="1"/>
          <p:nvPr/>
        </p:nvSpPr>
        <p:spPr>
          <a:xfrm>
            <a:off x="4500245" y="692785"/>
            <a:ext cx="4214495" cy="623125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r>
              <a:rPr lang="en-US" sz="1050">
                <a:solidFill>
                  <a:srgbClr val="028009"/>
                </a:solidFill>
                <a:latin typeface="Courier New" panose="02070309020205020404" charset="0"/>
                <a:cs typeface="Consolas" panose="020B0609020204030204" charset="0"/>
              </a:rPr>
              <a:t>%</a:t>
            </a:r>
            <a:r>
              <a:rPr lang="zh-CN" sz="1050">
                <a:solidFill>
                  <a:srgbClr val="028009"/>
                </a:solidFill>
                <a:cs typeface="Consolas" panose="020B0609020204030204" charset="0"/>
              </a:rPr>
              <a:t>计算波数</a:t>
            </a:r>
            <a:r>
              <a:rPr lang="en-US" sz="1050">
                <a:latin typeface="Courier New" panose="02070309020205020404" charset="0"/>
                <a:cs typeface="Consolas" panose="020B0609020204030204" charset="0"/>
              </a:rPr>
              <a:t>kmax = pi/ds;delta_kx = kmax/(nx/2);delta_kz = kmax/(nz/2);kx = zeros(nx,1);kz = zeros(nz,1);i = 1:nx/2;j = 1:nz/2;kx(i,1) = i*delta_kx;kx(nx/2+i,1) = -kmax + i*delta_kx;kz(j,1) = j*delta_kz;kz(nz/2+j,1) = -kmax + j*delta_kz; </a:t>
            </a:r>
            <a:r>
              <a:rPr lang="en-US" sz="1050">
                <a:solidFill>
                  <a:srgbClr val="0E00FF"/>
                </a:solidFill>
                <a:latin typeface="Courier New" panose="02070309020205020404" charset="0"/>
                <a:cs typeface="Consolas" panose="020B0609020204030204" charset="0"/>
              </a:rPr>
              <a:t>for </a:t>
            </a:r>
            <a:r>
              <a:rPr lang="en-US" sz="1050">
                <a:latin typeface="Courier New" panose="02070309020205020404" charset="0"/>
                <a:cs typeface="Consolas" panose="020B0609020204030204" charset="0"/>
              </a:rPr>
              <a:t>T = 1:ntP_current(400,400) = P_current(400,400) + dt^2*s_t(1,T);</a:t>
            </a:r>
            <a:r>
              <a:rPr lang="en-US" sz="1050">
                <a:solidFill>
                  <a:srgbClr val="028009"/>
                </a:solidFill>
                <a:latin typeface="Courier New" panose="02070309020205020404" charset="0"/>
                <a:cs typeface="Consolas" panose="020B0609020204030204" charset="0"/>
              </a:rPr>
              <a:t>%</a:t>
            </a:r>
            <a:r>
              <a:rPr lang="zh-CN" sz="1050">
                <a:solidFill>
                  <a:srgbClr val="028009"/>
                </a:solidFill>
                <a:cs typeface="Consolas" panose="020B0609020204030204" charset="0"/>
              </a:rPr>
              <a:t>将震源的位置设置在坐标（</a:t>
            </a:r>
            <a:r>
              <a:rPr lang="en-US" sz="1050">
                <a:solidFill>
                  <a:srgbClr val="028009"/>
                </a:solidFill>
                <a:latin typeface="Courier New" panose="02070309020205020404" charset="0"/>
                <a:cs typeface="Consolas" panose="020B0609020204030204" charset="0"/>
              </a:rPr>
              <a:t>400</a:t>
            </a:r>
            <a:r>
              <a:rPr lang="zh-CN" sz="1050">
                <a:solidFill>
                  <a:srgbClr val="028009"/>
                </a:solidFill>
                <a:cs typeface="Consolas" panose="020B0609020204030204" charset="0"/>
              </a:rPr>
              <a:t>，</a:t>
            </a:r>
            <a:r>
              <a:rPr lang="en-US" sz="1050">
                <a:solidFill>
                  <a:srgbClr val="028009"/>
                </a:solidFill>
                <a:latin typeface="Courier New" panose="02070309020205020404" charset="0"/>
                <a:cs typeface="Consolas" panose="020B0609020204030204" charset="0"/>
              </a:rPr>
              <a:t>400</a:t>
            </a:r>
            <a:r>
              <a:rPr lang="zh-CN" sz="1050">
                <a:solidFill>
                  <a:srgbClr val="028009"/>
                </a:solidFill>
                <a:cs typeface="Consolas" panose="020B0609020204030204" charset="0"/>
              </a:rPr>
              <a:t>）</a:t>
            </a:r>
            <a:r>
              <a:rPr lang="en-US" sz="1050">
                <a:latin typeface="Courier New" panose="02070309020205020404" charset="0"/>
                <a:cs typeface="Consolas" panose="020B0609020204030204" charset="0"/>
              </a:rPr>
              <a:t> </a:t>
            </a:r>
            <a:r>
              <a:rPr lang="en-US" sz="1050">
                <a:solidFill>
                  <a:srgbClr val="028009"/>
                </a:solidFill>
                <a:latin typeface="Courier New" panose="02070309020205020404" charset="0"/>
                <a:cs typeface="Consolas" panose="020B0609020204030204" charset="0"/>
              </a:rPr>
              <a:t>%</a:t>
            </a:r>
            <a:r>
              <a:rPr lang="zh-CN" sz="1050">
                <a:solidFill>
                  <a:srgbClr val="028009"/>
                </a:solidFill>
                <a:cs typeface="Consolas" panose="020B0609020204030204" charset="0"/>
              </a:rPr>
              <a:t>傅里叶变换</a:t>
            </a:r>
            <a:r>
              <a:rPr lang="en-US" sz="1050">
                <a:latin typeface="Courier New" panose="02070309020205020404" charset="0"/>
                <a:cs typeface="Consolas" panose="020B0609020204030204" charset="0"/>
              </a:rPr>
              <a:t>Px_fft = fft(P_current');</a:t>
            </a:r>
            <a:r>
              <a:rPr lang="en-US" sz="1050">
                <a:solidFill>
                  <a:srgbClr val="028009"/>
                </a:solidFill>
                <a:latin typeface="Courier New" panose="02070309020205020404" charset="0"/>
                <a:cs typeface="Consolas" panose="020B0609020204030204" charset="0"/>
              </a:rPr>
              <a:t>%</a:t>
            </a:r>
            <a:r>
              <a:rPr lang="zh-CN" sz="1050">
                <a:solidFill>
                  <a:srgbClr val="028009"/>
                </a:solidFill>
                <a:cs typeface="Consolas" panose="020B0609020204030204" charset="0"/>
              </a:rPr>
              <a:t>这里主要要进行转置的运算</a:t>
            </a:r>
            <a:r>
              <a:rPr lang="en-US" sz="1050">
                <a:solidFill>
                  <a:srgbClr val="028009"/>
                </a:solidFill>
                <a:latin typeface="Courier New" panose="02070309020205020404" charset="0"/>
                <a:ea typeface="宋体" panose="02010600030101010101" pitchFamily="2" charset="-122"/>
                <a:cs typeface="Courier New" panose="02070309020205020404" charset="0"/>
              </a:rPr>
              <a:t> </a:t>
            </a:r>
            <a:r>
              <a:rPr lang="en-US" sz="1050">
                <a:solidFill>
                  <a:srgbClr val="FF0000"/>
                </a:solid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charset="0"/>
              </a:rPr>
              <a:t>Matlab</a:t>
            </a:r>
            <a:r>
              <a:rPr lang="zh-CN" sz="1050">
                <a:solidFill>
                  <a:srgbClr val="FF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对矩阵做傅里叶变换默认是对行处理，转置是为了在另一个方向做运算</a:t>
            </a:r>
            <a:r>
              <a:rPr lang="en-US" sz="1050">
                <a:latin typeface="Courier New" panose="02070309020205020404" charset="0"/>
                <a:cs typeface="Consolas" panose="020B0609020204030204" charset="0"/>
              </a:rPr>
              <a:t>Pz_fft = fft(P_current); i = 1:nz;Px_fft(:,i) = (-kx.^2).*Px_fft(:,i);</a:t>
            </a:r>
            <a:r>
              <a:rPr lang="en-US" sz="1050">
                <a:solidFill>
                  <a:srgbClr val="028009"/>
                </a:solidFill>
                <a:latin typeface="Courier New" panose="02070309020205020404" charset="0"/>
                <a:cs typeface="Consolas" panose="020B0609020204030204" charset="0"/>
              </a:rPr>
              <a:t>%(ik)^2*p(k)</a:t>
            </a:r>
            <a:r>
              <a:rPr lang="en-US" sz="1050">
                <a:latin typeface="Courier New" panose="02070309020205020404" charset="0"/>
                <a:cs typeface="Consolas" panose="020B0609020204030204" charset="0"/>
              </a:rPr>
              <a:t>i = 1:nx;Pz_fft(:,i) = (-kz.^2).*Pz_fft(:,i); </a:t>
            </a:r>
            <a:r>
              <a:rPr lang="en-US" sz="1050">
                <a:solidFill>
                  <a:srgbClr val="028009"/>
                </a:solidFill>
                <a:latin typeface="Courier New" panose="02070309020205020404" charset="0"/>
                <a:cs typeface="Consolas" panose="020B0609020204030204" charset="0"/>
              </a:rPr>
              <a:t>%</a:t>
            </a:r>
            <a:r>
              <a:rPr lang="zh-CN" sz="1050">
                <a:solidFill>
                  <a:srgbClr val="028009"/>
                </a:solidFill>
                <a:cs typeface="Consolas" panose="020B0609020204030204" charset="0"/>
              </a:rPr>
              <a:t>反傅里叶变换</a:t>
            </a:r>
            <a:r>
              <a:rPr lang="en-US" sz="1050">
                <a:latin typeface="Courier New" panose="02070309020205020404" charset="0"/>
                <a:cs typeface="Consolas" panose="020B0609020204030204" charset="0"/>
              </a:rPr>
              <a:t>Px_ifft = ifft(Px_fft)';Pz_ifft = ifft(Pz_fft);P = real(Px_ifft+Pz_ifft);</a:t>
            </a:r>
            <a:r>
              <a:rPr lang="en-US" sz="1050">
                <a:solidFill>
                  <a:srgbClr val="028009"/>
                </a:solidFill>
                <a:latin typeface="Courier New" panose="02070309020205020404" charset="0"/>
                <a:cs typeface="Consolas" panose="020B0609020204030204" charset="0"/>
              </a:rPr>
              <a:t>%</a:t>
            </a:r>
            <a:r>
              <a:rPr lang="zh-CN" sz="1050">
                <a:solidFill>
                  <a:srgbClr val="028009"/>
                </a:solidFill>
                <a:cs typeface="Consolas" panose="020B0609020204030204" charset="0"/>
              </a:rPr>
              <a:t>取实部</a:t>
            </a:r>
            <a:r>
              <a:rPr lang="en-US" sz="1050">
                <a:latin typeface="Courier New" panose="02070309020205020404" charset="0"/>
                <a:cs typeface="Consolas" panose="020B0609020204030204" charset="0"/>
              </a:rPr>
              <a:t> </a:t>
            </a:r>
            <a:r>
              <a:rPr lang="en-US" sz="1050">
                <a:solidFill>
                  <a:srgbClr val="028009"/>
                </a:solidFill>
                <a:latin typeface="Courier New" panose="02070309020205020404" charset="0"/>
                <a:cs typeface="Consolas" panose="020B0609020204030204" charset="0"/>
              </a:rPr>
              <a:t>%</a:t>
            </a:r>
            <a:r>
              <a:rPr lang="zh-CN" sz="1050">
                <a:solidFill>
                  <a:srgbClr val="028009"/>
                </a:solidFill>
                <a:cs typeface="Consolas" panose="020B0609020204030204" charset="0"/>
              </a:rPr>
              <a:t>递推公式计算</a:t>
            </a:r>
            <a:r>
              <a:rPr lang="en-US" sz="1050">
                <a:latin typeface="Courier New" panose="02070309020205020404" charset="0"/>
                <a:cs typeface="Consolas" panose="020B0609020204030204" charset="0"/>
              </a:rPr>
              <a:t>P_next = 2*P_current-P_past+(V.^2*dt^2).*P;P_past = P_current;P_current = P_next; </a:t>
            </a:r>
            <a:endParaRPr lang="zh-CN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/>
              <p:cNvSpPr txBox="1"/>
              <p:nvPr/>
            </p:nvSpPr>
            <p:spPr>
              <a:xfrm>
                <a:off x="107315" y="1728470"/>
                <a:ext cx="9006840" cy="8896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zh-CN" altLang="en-US"/>
                  <a:t>稳定性条件的格式</a:t>
                </a:r>
                <a:r>
                  <a:rPr lang="zh-CN" altLang="en-US"/>
                  <a:t>为：</a:t>
                </a:r>
                <a:endParaRPr lang="zh-CN" altLang="en-US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𝜀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𝑣𝑑𝑡</m:t>
                          </m:r>
                        </m:num>
                        <m:den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𝑑𝑥</m:t>
                          </m:r>
                        </m:den>
                      </m:f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=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0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.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2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&lt;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0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.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45</m:t>
                      </m:r>
                    </m:oMath>
                  </m:oMathPara>
                </a14:m>
                <a:endParaRPr lang="zh-CN" altLang="en-US"/>
              </a:p>
            </p:txBody>
          </p:sp>
        </mc:Choice>
        <mc:Fallback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315" y="1728470"/>
                <a:ext cx="9006840" cy="889635"/>
              </a:xfrm>
              <a:prstGeom prst="rect">
                <a:avLst/>
              </a:prstGeo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文本框 1"/>
          <p:cNvSpPr txBox="1"/>
          <p:nvPr/>
        </p:nvSpPr>
        <p:spPr>
          <a:xfrm>
            <a:off x="179070" y="764540"/>
            <a:ext cx="29235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solidFill>
                  <a:srgbClr val="0000CC"/>
                </a:solidFill>
              </a:rPr>
              <a:t>四、稳定性分析和频散</a:t>
            </a:r>
            <a:endParaRPr lang="zh-CN" altLang="en-US" b="1">
              <a:solidFill>
                <a:srgbClr val="0000CC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框 2"/>
              <p:cNvSpPr txBox="1"/>
              <p:nvPr/>
            </p:nvSpPr>
            <p:spPr>
              <a:xfrm>
                <a:off x="1043940" y="1268730"/>
                <a:ext cx="4407535" cy="36830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𝑣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=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2000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𝑚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/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𝑠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,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𝑑𝑡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=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0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.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001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𝑠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,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𝑑𝑥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=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𝑑𝑧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=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10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𝑚</m:t>
                      </m:r>
                    </m:oMath>
                  </m:oMathPara>
                </a14:m>
                <a:endParaRPr lang="en-US" altLang="zh-CN"/>
              </a:p>
            </p:txBody>
          </p:sp>
        </mc:Choice>
        <mc:Fallback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940" y="1268730"/>
                <a:ext cx="4407535" cy="36830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框 3"/>
              <p:cNvSpPr txBox="1"/>
              <p:nvPr/>
            </p:nvSpPr>
            <p:spPr>
              <a:xfrm>
                <a:off x="3572446" y="3213354"/>
                <a:ext cx="1998980" cy="60960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𝑝𝑝𝑤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𝑣</m:t>
                          </m:r>
                        </m:num>
                        <m:den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𝑑𝑥</m:t>
                          </m:r>
                        </m:den>
                      </m:f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=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5</m:t>
                      </m:r>
                    </m:oMath>
                  </m:oMathPara>
                </a14:m>
                <a:endParaRPr lang="zh-CN" altLang="en-US"/>
              </a:p>
            </p:txBody>
          </p:sp>
        </mc:Choice>
        <mc:Fallback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2446" y="3213354"/>
                <a:ext cx="1998980" cy="609600"/>
              </a:xfrm>
              <a:prstGeom prst="rect">
                <a:avLst/>
              </a:prstGeom>
              <a:blipFill rotWithShape="1">
                <a:blip r:embed="rId3"/>
                <a:stretch>
                  <a:fillRect l="-29" t="-42" r="29" b="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本框 4"/>
          <p:cNvSpPr txBox="1"/>
          <p:nvPr/>
        </p:nvSpPr>
        <p:spPr>
          <a:xfrm>
            <a:off x="225425" y="2853055"/>
            <a:ext cx="62337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在当前参数的设置下，对于</a:t>
            </a:r>
            <a:r>
              <a:rPr lang="en-US" altLang="zh-CN"/>
              <a:t>ricker</a:t>
            </a:r>
            <a:r>
              <a:rPr lang="zh-CN" altLang="en-US"/>
              <a:t>子波：</a:t>
            </a:r>
            <a:endParaRPr lang="zh-CN" altLang="en-US"/>
          </a:p>
        </p:txBody>
      </p:sp>
      <p:pic>
        <p:nvPicPr>
          <p:cNvPr id="8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5373" y="3822383"/>
            <a:ext cx="2430145" cy="207454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文本框 8"/>
          <p:cNvSpPr txBox="1"/>
          <p:nvPr/>
        </p:nvSpPr>
        <p:spPr>
          <a:xfrm>
            <a:off x="539115" y="4580890"/>
            <a:ext cx="60382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根据相速度与</a:t>
            </a:r>
            <a:r>
              <a:rPr lang="en-US" altLang="zh-CN"/>
              <a:t>ppw</a:t>
            </a:r>
            <a:r>
              <a:rPr lang="zh-CN" altLang="en-US"/>
              <a:t>的关系，理论分析不会发生频散</a:t>
            </a:r>
            <a:r>
              <a:rPr lang="zh-CN" altLang="en-US"/>
              <a:t>现象</a:t>
            </a:r>
            <a:endParaRPr lang="zh-CN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文本框 5"/>
          <p:cNvSpPr txBox="1"/>
          <p:nvPr/>
        </p:nvSpPr>
        <p:spPr>
          <a:xfrm>
            <a:off x="429260" y="873760"/>
            <a:ext cx="39312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模拟不会产生频散</a:t>
            </a:r>
            <a:r>
              <a:rPr lang="zh-CN" altLang="en-US"/>
              <a:t>现象：</a:t>
            </a:r>
            <a:endParaRPr lang="zh-CN" altLang="en-US"/>
          </a:p>
        </p:txBody>
      </p:sp>
      <p:pic>
        <p:nvPicPr>
          <p:cNvPr id="7" name="图片 6" descr="PSM（均匀介质）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64030" y="1556385"/>
            <a:ext cx="5334000" cy="40005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框 3"/>
              <p:cNvSpPr txBox="1"/>
              <p:nvPr/>
            </p:nvSpPr>
            <p:spPr>
              <a:xfrm>
                <a:off x="179705" y="764540"/>
                <a:ext cx="8615045" cy="3778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zh-CN" altLang="en-US"/>
                  <a:t>设置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𝑑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𝑡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0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.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002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𝑠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,</m:t>
                    </m:r>
                    <m:r>
                      <a:rPr lang="zh-CN" altLang="en-US" i="1">
                        <a:latin typeface="Cambria Math" panose="02040503050406030204" charset="0"/>
                        <a:ea typeface="MS Mincho" charset="0"/>
                        <a:cs typeface="Cambria Math" panose="02040503050406030204" charset="0"/>
                      </a:rPr>
                      <m:t>其他参数不变</m:t>
                    </m:r>
                    <m:r>
                      <a:rPr lang="en-US" altLang="zh-CN" i="1">
                        <a:latin typeface="Cambria Math" panose="02040503050406030204" charset="0"/>
                        <a:ea typeface="MS Mincho" charset="0"/>
                        <a:cs typeface="Cambria Math" panose="02040503050406030204" charset="0"/>
                      </a:rPr>
                      <m:t>，</m:t>
                    </m:r>
                    <m:r>
                      <a:rPr lang="en-US" altLang="zh-CN" i="1">
                        <a:latin typeface="Cambria Math" panose="02040503050406030204" charset="0"/>
                        <a:ea typeface="MS Mincho" charset="0"/>
                        <a:cs typeface="Cambria Math" panose="02040503050406030204" charset="0"/>
                      </a:rPr>
                      <m:t>𝑝𝑝𝑤</m:t>
                    </m:r>
                    <m:r>
                      <a:rPr lang="en-US" altLang="zh-CN" i="1">
                        <a:latin typeface="Cambria Math" panose="02040503050406030204" charset="0"/>
                        <a:ea typeface="MS Mincho" charset="0"/>
                        <a:cs typeface="Cambria Math" panose="02040503050406030204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charset="0"/>
                        <a:ea typeface="MS Mincho" charset="0"/>
                        <a:cs typeface="Cambria Math" panose="02040503050406030204" charset="0"/>
                      </a:rPr>
                      <m:t>5</m:t>
                    </m:r>
                    <m:r>
                      <a:rPr lang="en-US" altLang="zh-CN" i="1">
                        <a:latin typeface="Cambria Math" panose="02040503050406030204" charset="0"/>
                        <a:ea typeface="MS Mincho" charset="0"/>
                        <a:cs typeface="Cambria Math" panose="02040503050406030204" charset="0"/>
                      </a:rPr>
                      <m:t>,</m:t>
                    </m:r>
                    <m:r>
                      <a:rPr lang="en-US" altLang="zh-CN" i="1">
                        <a:latin typeface="Cambria Math" panose="02040503050406030204" charset="0"/>
                        <a:ea typeface="MS Mincho" charset="0"/>
                        <a:cs typeface="Cambria Math" panose="02040503050406030204" charset="0"/>
                      </a:rPr>
                      <m:t>𝜀</m:t>
                    </m:r>
                    <m:r>
                      <a:rPr lang="en-US" altLang="zh-CN" i="1">
                        <a:latin typeface="Cambria Math" panose="02040503050406030204" charset="0"/>
                        <a:ea typeface="MS Mincho" charset="0"/>
                        <a:cs typeface="Cambria Math" panose="02040503050406030204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charset="0"/>
                        <a:ea typeface="MS Mincho" charset="0"/>
                        <a:cs typeface="Cambria Math" panose="02040503050406030204" charset="0"/>
                      </a:rPr>
                      <m:t>0</m:t>
                    </m:r>
                    <m:r>
                      <a:rPr lang="en-US" altLang="zh-CN" i="1">
                        <a:latin typeface="Cambria Math" panose="02040503050406030204" charset="0"/>
                        <a:ea typeface="MS Mincho" charset="0"/>
                        <a:cs typeface="Cambria Math" panose="02040503050406030204" charset="0"/>
                      </a:rPr>
                      <m:t>.</m:t>
                    </m:r>
                    <m:r>
                      <a:rPr lang="en-US" altLang="zh-CN" i="1">
                        <a:latin typeface="Cambria Math" panose="02040503050406030204" charset="0"/>
                        <a:ea typeface="MS Mincho" charset="0"/>
                        <a:cs typeface="Cambria Math" panose="02040503050406030204" charset="0"/>
                      </a:rPr>
                      <m:t>4</m:t>
                    </m:r>
                    <m:r>
                      <a:rPr lang="en-US" altLang="zh-CN" i="1">
                        <a:latin typeface="Cambria Math" panose="02040503050406030204" charset="0"/>
                        <a:ea typeface="MS Mincho" charset="0"/>
                        <a:cs typeface="Cambria Math" panose="02040503050406030204" charset="0"/>
                      </a:rPr>
                      <m:t>&lt;</m:t>
                    </m:r>
                    <m:r>
                      <a:rPr lang="en-US" altLang="zh-CN" i="1">
                        <a:latin typeface="Cambria Math" panose="02040503050406030204" charset="0"/>
                        <a:ea typeface="MS Mincho" charset="0"/>
                        <a:cs typeface="Cambria Math" panose="02040503050406030204" charset="0"/>
                      </a:rPr>
                      <m:t>0</m:t>
                    </m:r>
                    <m:r>
                      <a:rPr lang="en-US" altLang="zh-CN" i="1">
                        <a:latin typeface="Cambria Math" panose="02040503050406030204" charset="0"/>
                        <a:ea typeface="MS Mincho" charset="0"/>
                        <a:cs typeface="Cambria Math" panose="02040503050406030204" charset="0"/>
                      </a:rPr>
                      <m:t>.</m:t>
                    </m:r>
                    <m:r>
                      <a:rPr lang="en-US" altLang="zh-CN" i="1">
                        <a:latin typeface="Cambria Math" panose="02040503050406030204" charset="0"/>
                        <a:ea typeface="MS Mincho" charset="0"/>
                        <a:cs typeface="Cambria Math" panose="02040503050406030204" charset="0"/>
                      </a:rPr>
                      <m:t>45</m:t>
                    </m:r>
                    <m:r>
                      <a:rPr lang="en-US" altLang="zh-CN" i="1">
                        <a:latin typeface="Cambria Math" panose="02040503050406030204" charset="0"/>
                        <a:ea typeface="MS Mincho" charset="0"/>
                        <a:cs typeface="Cambria Math" panose="02040503050406030204" charset="0"/>
                      </a:rPr>
                      <m:t>，</m:t>
                    </m:r>
                    <m:r>
                      <a:rPr lang="zh-CN" altLang="en-US" i="1">
                        <a:latin typeface="Cambria Math" panose="02040503050406030204" charset="0"/>
                        <a:ea typeface="MS Mincho" charset="0"/>
                        <a:cs typeface="Cambria Math" panose="02040503050406030204" charset="0"/>
                      </a:rPr>
                      <m:t>满足稳定性条件</m:t>
                    </m:r>
                  </m:oMath>
                </a14:m>
                <a:endParaRPr lang="zh-CN" altLang="en-US" i="1">
                  <a:latin typeface="Cambria Math" panose="02040503050406030204" charset="0"/>
                  <a:ea typeface="MS Mincho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705" y="764540"/>
                <a:ext cx="8615045" cy="377825"/>
              </a:xfrm>
              <a:prstGeom prst="rect">
                <a:avLst/>
              </a:prstGeo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9155" y="1412875"/>
            <a:ext cx="2934970" cy="250571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图片 5" descr="PSM1（均匀介质）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970" y="2132965"/>
            <a:ext cx="5334000" cy="40005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44525" y="1363345"/>
            <a:ext cx="24149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会发生频散</a:t>
            </a:r>
            <a:r>
              <a:rPr lang="zh-CN" altLang="en-US"/>
              <a:t>现象：</a:t>
            </a:r>
            <a:endParaRPr lang="zh-CN" altLang="en-US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PLACING_PICTURE_USER_VIEWPORT" val="{&quot;height&quot;:3765,&quot;width&quot;:7425}"/>
</p:tagLst>
</file>

<file path=ppt/theme/theme1.xml><?xml version="1.0" encoding="utf-8"?>
<a:theme xmlns:a="http://schemas.openxmlformats.org/drawingml/2006/main" name="2_2009_template">
  <a:themeElements>
    <a:clrScheme name="2_2009_template 16">
      <a:dk1>
        <a:srgbClr val="000000"/>
      </a:dk1>
      <a:lt1>
        <a:srgbClr val="FFFFFF"/>
      </a:lt1>
      <a:dk2>
        <a:srgbClr val="4D4D4D"/>
      </a:dk2>
      <a:lt2>
        <a:srgbClr val="1C3F94"/>
      </a:lt2>
      <a:accent1>
        <a:srgbClr val="FFC422"/>
      </a:accent1>
      <a:accent2>
        <a:srgbClr val="0073B8"/>
      </a:accent2>
      <a:accent3>
        <a:srgbClr val="FFFFFF"/>
      </a:accent3>
      <a:accent4>
        <a:srgbClr val="000000"/>
      </a:accent4>
      <a:accent5>
        <a:srgbClr val="FFDEAB"/>
      </a:accent5>
      <a:accent6>
        <a:srgbClr val="0068A6"/>
      </a:accent6>
      <a:hlink>
        <a:srgbClr val="669900"/>
      </a:hlink>
      <a:folHlink>
        <a:srgbClr val="F89828"/>
      </a:folHlink>
    </a:clrScheme>
    <a:fontScheme name="2_2009_template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2_2009_template 1">
        <a:dk1>
          <a:srgbClr val="0066FF"/>
        </a:dk1>
        <a:lt1>
          <a:srgbClr val="FFFFFF"/>
        </a:lt1>
        <a:dk2>
          <a:srgbClr val="000066"/>
        </a:dk2>
        <a:lt2>
          <a:srgbClr val="FFFFFF"/>
        </a:lt2>
        <a:accent1>
          <a:srgbClr val="6699FF"/>
        </a:accent1>
        <a:accent2>
          <a:srgbClr val="3333FF"/>
        </a:accent2>
        <a:accent3>
          <a:srgbClr val="AAAAB8"/>
        </a:accent3>
        <a:accent4>
          <a:srgbClr val="DADADA"/>
        </a:accent4>
        <a:accent5>
          <a:srgbClr val="B8CAFF"/>
        </a:accent5>
        <a:accent6>
          <a:srgbClr val="2D2DE7"/>
        </a:accent6>
        <a:hlink>
          <a:srgbClr val="FFCC00"/>
        </a:hlink>
        <a:folHlink>
          <a:srgbClr val="00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2009_template 2">
        <a:dk1>
          <a:srgbClr val="009999"/>
        </a:dk1>
        <a:lt1>
          <a:srgbClr val="FFFFFF"/>
        </a:lt1>
        <a:dk2>
          <a:srgbClr val="334B49"/>
        </a:dk2>
        <a:lt2>
          <a:srgbClr val="FFFFFF"/>
        </a:lt2>
        <a:accent1>
          <a:srgbClr val="33CCCC"/>
        </a:accent1>
        <a:accent2>
          <a:srgbClr val="008080"/>
        </a:accent2>
        <a:accent3>
          <a:srgbClr val="ADB1B1"/>
        </a:accent3>
        <a:accent4>
          <a:srgbClr val="DADADA"/>
        </a:accent4>
        <a:accent5>
          <a:srgbClr val="ADE2E2"/>
        </a:accent5>
        <a:accent6>
          <a:srgbClr val="007373"/>
        </a:accent6>
        <a:hlink>
          <a:srgbClr val="FFCC00"/>
        </a:hlink>
        <a:folHlink>
          <a:srgbClr val="0066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2009_template 3">
        <a:dk1>
          <a:srgbClr val="006699"/>
        </a:dk1>
        <a:lt1>
          <a:srgbClr val="FFFFFF"/>
        </a:lt1>
        <a:dk2>
          <a:srgbClr val="333399"/>
        </a:dk2>
        <a:lt2>
          <a:srgbClr val="FFFFFF"/>
        </a:lt2>
        <a:accent1>
          <a:srgbClr val="0099CC"/>
        </a:accent1>
        <a:accent2>
          <a:srgbClr val="0386AF"/>
        </a:accent2>
        <a:accent3>
          <a:srgbClr val="ADADCA"/>
        </a:accent3>
        <a:accent4>
          <a:srgbClr val="DADADA"/>
        </a:accent4>
        <a:accent5>
          <a:srgbClr val="AACAE2"/>
        </a:accent5>
        <a:accent6>
          <a:srgbClr val="02799E"/>
        </a:accent6>
        <a:hlink>
          <a:srgbClr val="FFCC00"/>
        </a:hlink>
        <a:folHlink>
          <a:srgbClr val="66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2009_template 4">
        <a:dk1>
          <a:srgbClr val="008080"/>
        </a:dk1>
        <a:lt1>
          <a:srgbClr val="FFFFFF"/>
        </a:lt1>
        <a:dk2>
          <a:srgbClr val="2F978D"/>
        </a:dk2>
        <a:lt2>
          <a:srgbClr val="FFFFFF"/>
        </a:lt2>
        <a:accent1>
          <a:srgbClr val="0099FF"/>
        </a:accent1>
        <a:accent2>
          <a:srgbClr val="009999"/>
        </a:accent2>
        <a:accent3>
          <a:srgbClr val="ADC9C5"/>
        </a:accent3>
        <a:accent4>
          <a:srgbClr val="DADADA"/>
        </a:accent4>
        <a:accent5>
          <a:srgbClr val="AACAFF"/>
        </a:accent5>
        <a:accent6>
          <a:srgbClr val="008A8A"/>
        </a:accent6>
        <a:hlink>
          <a:srgbClr val="FFFFCC"/>
        </a:hlink>
        <a:folHlink>
          <a:srgbClr val="70CAC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2009_template 5">
        <a:dk1>
          <a:srgbClr val="822504"/>
        </a:dk1>
        <a:lt1>
          <a:srgbClr val="FFFFFF"/>
        </a:lt1>
        <a:dk2>
          <a:srgbClr val="330000"/>
        </a:dk2>
        <a:lt2>
          <a:srgbClr val="FFFFFF"/>
        </a:lt2>
        <a:accent1>
          <a:srgbClr val="FF9900"/>
        </a:accent1>
        <a:accent2>
          <a:srgbClr val="9E2A06"/>
        </a:accent2>
        <a:accent3>
          <a:srgbClr val="ADAAAA"/>
        </a:accent3>
        <a:accent4>
          <a:srgbClr val="DADADA"/>
        </a:accent4>
        <a:accent5>
          <a:srgbClr val="FFCAAA"/>
        </a:accent5>
        <a:accent6>
          <a:srgbClr val="8F2505"/>
        </a:accent6>
        <a:hlink>
          <a:srgbClr val="FF3300"/>
        </a:hlink>
        <a:folHlink>
          <a:srgbClr val="7C070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2009_template 6">
        <a:dk1>
          <a:srgbClr val="336600"/>
        </a:dk1>
        <a:lt1>
          <a:srgbClr val="FFFFFF"/>
        </a:lt1>
        <a:dk2>
          <a:srgbClr val="4A7911"/>
        </a:dk2>
        <a:lt2>
          <a:srgbClr val="FFFFFF"/>
        </a:lt2>
        <a:accent1>
          <a:srgbClr val="666633"/>
        </a:accent1>
        <a:accent2>
          <a:srgbClr val="669900"/>
        </a:accent2>
        <a:accent3>
          <a:srgbClr val="B1BEAA"/>
        </a:accent3>
        <a:accent4>
          <a:srgbClr val="DADADA"/>
        </a:accent4>
        <a:accent5>
          <a:srgbClr val="B8B8AD"/>
        </a:accent5>
        <a:accent6>
          <a:srgbClr val="5C8A00"/>
        </a:accent6>
        <a:hlink>
          <a:srgbClr val="FFCC00"/>
        </a:hlink>
        <a:folHlink>
          <a:srgbClr val="99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2009_template 7">
        <a:dk1>
          <a:srgbClr val="000000"/>
        </a:dk1>
        <a:lt1>
          <a:srgbClr val="FFFFFF"/>
        </a:lt1>
        <a:dk2>
          <a:srgbClr val="000000"/>
        </a:dk2>
        <a:lt2>
          <a:srgbClr val="CC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6633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2009_template 8">
        <a:dk1>
          <a:srgbClr val="003300"/>
        </a:dk1>
        <a:lt1>
          <a:srgbClr val="FFFFFF"/>
        </a:lt1>
        <a:dk2>
          <a:srgbClr val="000000"/>
        </a:dk2>
        <a:lt2>
          <a:srgbClr val="336600"/>
        </a:lt2>
        <a:accent1>
          <a:srgbClr val="CCCC00"/>
        </a:accent1>
        <a:accent2>
          <a:srgbClr val="669900"/>
        </a:accent2>
        <a:accent3>
          <a:srgbClr val="FFFFFF"/>
        </a:accent3>
        <a:accent4>
          <a:srgbClr val="002A00"/>
        </a:accent4>
        <a:accent5>
          <a:srgbClr val="E2E2AA"/>
        </a:accent5>
        <a:accent6>
          <a:srgbClr val="5C8A00"/>
        </a:accent6>
        <a:hlink>
          <a:srgbClr val="333300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2009_template 9">
        <a:dk1>
          <a:srgbClr val="000000"/>
        </a:dk1>
        <a:lt1>
          <a:srgbClr val="FFFFFF"/>
        </a:lt1>
        <a:dk2>
          <a:srgbClr val="000000"/>
        </a:dk2>
        <a:lt2>
          <a:srgbClr val="440044"/>
        </a:lt2>
        <a:accent1>
          <a:srgbClr val="FFCCCC"/>
        </a:accent1>
        <a:accent2>
          <a:srgbClr val="790571"/>
        </a:accent2>
        <a:accent3>
          <a:srgbClr val="FFFFFF"/>
        </a:accent3>
        <a:accent4>
          <a:srgbClr val="000000"/>
        </a:accent4>
        <a:accent5>
          <a:srgbClr val="FFE2E2"/>
        </a:accent5>
        <a:accent6>
          <a:srgbClr val="6D0466"/>
        </a:accent6>
        <a:hlink>
          <a:srgbClr val="993366"/>
        </a:hlink>
        <a:folHlink>
          <a:srgbClr val="9F839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2009_template 10">
        <a:dk1>
          <a:srgbClr val="000000"/>
        </a:dk1>
        <a:lt1>
          <a:srgbClr val="FFFFFF"/>
        </a:lt1>
        <a:dk2>
          <a:srgbClr val="000000"/>
        </a:dk2>
        <a:lt2>
          <a:srgbClr val="FF9900"/>
        </a:lt2>
        <a:accent1>
          <a:srgbClr val="FFCC99"/>
        </a:accent1>
        <a:accent2>
          <a:srgbClr val="FBA313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E39310"/>
        </a:accent6>
        <a:hlink>
          <a:srgbClr val="CC3300"/>
        </a:hlink>
        <a:folHlink>
          <a:srgbClr val="FCC66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2009_template 11">
        <a:dk1>
          <a:srgbClr val="000000"/>
        </a:dk1>
        <a:lt1>
          <a:srgbClr val="FFFFFF"/>
        </a:lt1>
        <a:dk2>
          <a:srgbClr val="000000"/>
        </a:dk2>
        <a:lt2>
          <a:srgbClr val="779F92"/>
        </a:lt2>
        <a:accent1>
          <a:srgbClr val="33CCCC"/>
        </a:accent1>
        <a:accent2>
          <a:srgbClr val="9DC2D7"/>
        </a:accent2>
        <a:accent3>
          <a:srgbClr val="FFFFFF"/>
        </a:accent3>
        <a:accent4>
          <a:srgbClr val="000000"/>
        </a:accent4>
        <a:accent5>
          <a:srgbClr val="ADE2E2"/>
        </a:accent5>
        <a:accent6>
          <a:srgbClr val="8EB0C3"/>
        </a:accent6>
        <a:hlink>
          <a:srgbClr val="006666"/>
        </a:hlink>
        <a:folHlink>
          <a:srgbClr val="CC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2009_template 12">
        <a:dk1>
          <a:srgbClr val="000000"/>
        </a:dk1>
        <a:lt1>
          <a:srgbClr val="FFFFFF"/>
        </a:lt1>
        <a:dk2>
          <a:srgbClr val="000000"/>
        </a:dk2>
        <a:lt2>
          <a:srgbClr val="00007D"/>
        </a:lt2>
        <a:accent1>
          <a:srgbClr val="9999FF"/>
        </a:accent1>
        <a:accent2>
          <a:srgbClr val="9999CC"/>
        </a:accent2>
        <a:accent3>
          <a:srgbClr val="FFFFFF"/>
        </a:accent3>
        <a:accent4>
          <a:srgbClr val="000000"/>
        </a:accent4>
        <a:accent5>
          <a:srgbClr val="CACAFF"/>
        </a:accent5>
        <a:accent6>
          <a:srgbClr val="8A8AB9"/>
        </a:accent6>
        <a:hlink>
          <a:srgbClr val="666699"/>
        </a:hlink>
        <a:folHlink>
          <a:srgbClr val="CCCCE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2009_template 13">
        <a:dk1>
          <a:srgbClr val="000000"/>
        </a:dk1>
        <a:lt1>
          <a:srgbClr val="FFFFFF"/>
        </a:lt1>
        <a:dk2>
          <a:srgbClr val="000000"/>
        </a:dk2>
        <a:lt2>
          <a:srgbClr val="1C3F94"/>
        </a:lt2>
        <a:accent1>
          <a:srgbClr val="FFC422"/>
        </a:accent1>
        <a:accent2>
          <a:srgbClr val="0073B8"/>
        </a:accent2>
        <a:accent3>
          <a:srgbClr val="FFFFFF"/>
        </a:accent3>
        <a:accent4>
          <a:srgbClr val="000000"/>
        </a:accent4>
        <a:accent5>
          <a:srgbClr val="FFDEAB"/>
        </a:accent5>
        <a:accent6>
          <a:srgbClr val="0068A6"/>
        </a:accent6>
        <a:hlink>
          <a:srgbClr val="F89828"/>
        </a:hlink>
        <a:folHlink>
          <a:srgbClr val="66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2009_template 14">
        <a:dk1>
          <a:srgbClr val="000000"/>
        </a:dk1>
        <a:lt1>
          <a:srgbClr val="FFFFFF"/>
        </a:lt1>
        <a:dk2>
          <a:srgbClr val="000000"/>
        </a:dk2>
        <a:lt2>
          <a:srgbClr val="1C3F94"/>
        </a:lt2>
        <a:accent1>
          <a:srgbClr val="FFC422"/>
        </a:accent1>
        <a:accent2>
          <a:srgbClr val="0073B8"/>
        </a:accent2>
        <a:accent3>
          <a:srgbClr val="FFFFFF"/>
        </a:accent3>
        <a:accent4>
          <a:srgbClr val="000000"/>
        </a:accent4>
        <a:accent5>
          <a:srgbClr val="FFDEAB"/>
        </a:accent5>
        <a:accent6>
          <a:srgbClr val="0068A6"/>
        </a:accent6>
        <a:hlink>
          <a:srgbClr val="669900"/>
        </a:hlink>
        <a:folHlink>
          <a:srgbClr val="F8982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2009_template 15">
        <a:dk1>
          <a:srgbClr val="000000"/>
        </a:dk1>
        <a:lt1>
          <a:srgbClr val="FFFFFF"/>
        </a:lt1>
        <a:dk2>
          <a:srgbClr val="000099"/>
        </a:dk2>
        <a:lt2>
          <a:srgbClr val="1C3F94"/>
        </a:lt2>
        <a:accent1>
          <a:srgbClr val="FFC422"/>
        </a:accent1>
        <a:accent2>
          <a:srgbClr val="0073B8"/>
        </a:accent2>
        <a:accent3>
          <a:srgbClr val="FFFFFF"/>
        </a:accent3>
        <a:accent4>
          <a:srgbClr val="000000"/>
        </a:accent4>
        <a:accent5>
          <a:srgbClr val="FFDEAB"/>
        </a:accent5>
        <a:accent6>
          <a:srgbClr val="0068A6"/>
        </a:accent6>
        <a:hlink>
          <a:srgbClr val="669900"/>
        </a:hlink>
        <a:folHlink>
          <a:srgbClr val="F8982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2009_template 16">
        <a:dk1>
          <a:srgbClr val="000000"/>
        </a:dk1>
        <a:lt1>
          <a:srgbClr val="FFFFFF"/>
        </a:lt1>
        <a:dk2>
          <a:srgbClr val="4D4D4D"/>
        </a:dk2>
        <a:lt2>
          <a:srgbClr val="1C3F94"/>
        </a:lt2>
        <a:accent1>
          <a:srgbClr val="FFC422"/>
        </a:accent1>
        <a:accent2>
          <a:srgbClr val="0073B8"/>
        </a:accent2>
        <a:accent3>
          <a:srgbClr val="FFFFFF"/>
        </a:accent3>
        <a:accent4>
          <a:srgbClr val="000000"/>
        </a:accent4>
        <a:accent5>
          <a:srgbClr val="FFDEAB"/>
        </a:accent5>
        <a:accent6>
          <a:srgbClr val="0068A6"/>
        </a:accent6>
        <a:hlink>
          <a:srgbClr val="669900"/>
        </a:hlink>
        <a:folHlink>
          <a:srgbClr val="F8982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OHMRSI2010</Template>
  <TotalTime>0</TotalTime>
  <Words>2757</Words>
  <Application>WPS 演示</Application>
  <PresentationFormat>全屏显示(4:3)</PresentationFormat>
  <Paragraphs>199</Paragraphs>
  <Slides>16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16</vt:i4>
      </vt:variant>
    </vt:vector>
  </HeadingPairs>
  <TitlesOfParts>
    <vt:vector size="30" baseType="lpstr">
      <vt:lpstr>Arial</vt:lpstr>
      <vt:lpstr>宋体</vt:lpstr>
      <vt:lpstr>Wingdings</vt:lpstr>
      <vt:lpstr>Calibri</vt:lpstr>
      <vt:lpstr>微软雅黑</vt:lpstr>
      <vt:lpstr>Cambria Math</vt:lpstr>
      <vt:lpstr>Times New Roman</vt:lpstr>
      <vt:lpstr>Courier New</vt:lpstr>
      <vt:lpstr>Consolas</vt:lpstr>
      <vt:lpstr>MS Mincho</vt:lpstr>
      <vt:lpstr>Segoe Print</vt:lpstr>
      <vt:lpstr>Arial Unicode MS</vt:lpstr>
      <vt:lpstr>2_2009_template</vt:lpstr>
      <vt:lpstr>1_Office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Rock Solid Images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Marine EM short course</dc:title>
  <dc:creator>James Tomlinson</dc:creator>
  <cp:lastModifiedBy>未雨成风</cp:lastModifiedBy>
  <cp:revision>273</cp:revision>
  <dcterms:created xsi:type="dcterms:W3CDTF">2010-06-27T02:57:00Z</dcterms:created>
  <dcterms:modified xsi:type="dcterms:W3CDTF">2021-10-27T07:30:30Z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C353A5A28E8B40D3A7AF6B17E2EBF377</vt:lpwstr>
  </property>
  <property fmtid="{D5CDD505-2E9C-101B-9397-08002B2CF9AE}" pid="3" name="KSOProductBuildVer">
    <vt:lpwstr>2052-11.1.0.10938</vt:lpwstr>
  </property>
</Properties>
</file>